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2B068F-7923-47D4-976B-1476A3B58100}"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280457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B068F-7923-47D4-976B-1476A3B58100}"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424059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B068F-7923-47D4-976B-1476A3B58100}"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122812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B068F-7923-47D4-976B-1476A3B58100}"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220366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B068F-7923-47D4-976B-1476A3B58100}"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102998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2B068F-7923-47D4-976B-1476A3B58100}"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324499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2B068F-7923-47D4-976B-1476A3B58100}" type="datetimeFigureOut">
              <a:rPr lang="en-US" smtClean="0"/>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307071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2B068F-7923-47D4-976B-1476A3B58100}" type="datetimeFigureOut">
              <a:rPr lang="en-US" smtClean="0"/>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28871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B068F-7923-47D4-976B-1476A3B58100}" type="datetimeFigureOut">
              <a:rPr lang="en-US" smtClean="0"/>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4964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B068F-7923-47D4-976B-1476A3B58100}"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307321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B068F-7923-47D4-976B-1476A3B58100}"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BFCA2-4190-400F-A820-6CCF61A34631}" type="slidenum">
              <a:rPr lang="en-US" smtClean="0"/>
              <a:t>‹#›</a:t>
            </a:fld>
            <a:endParaRPr lang="en-US"/>
          </a:p>
        </p:txBody>
      </p:sp>
    </p:spTree>
    <p:extLst>
      <p:ext uri="{BB962C8B-B14F-4D97-AF65-F5344CB8AC3E}">
        <p14:creationId xmlns:p14="http://schemas.microsoft.com/office/powerpoint/2010/main" val="276843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B068F-7923-47D4-976B-1476A3B58100}" type="datetimeFigureOut">
              <a:rPr lang="en-US" smtClean="0"/>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BFCA2-4190-400F-A820-6CCF61A34631}" type="slidenum">
              <a:rPr lang="en-US" smtClean="0"/>
              <a:t>‹#›</a:t>
            </a:fld>
            <a:endParaRPr lang="en-US"/>
          </a:p>
        </p:txBody>
      </p:sp>
    </p:spTree>
    <p:extLst>
      <p:ext uri="{BB962C8B-B14F-4D97-AF65-F5344CB8AC3E}">
        <p14:creationId xmlns:p14="http://schemas.microsoft.com/office/powerpoint/2010/main" val="102766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2133600"/>
          </a:xfrm>
        </p:spPr>
        <p:txBody>
          <a:bodyPr>
            <a:normAutofit/>
          </a:bodyPr>
          <a:lstStyle/>
          <a:p>
            <a:r>
              <a:rPr lang="en-US" sz="6000" dirty="0" smtClean="0">
                <a:latin typeface="Times New Roman" pitchFamily="18" charset="0"/>
                <a:cs typeface="Times New Roman" pitchFamily="18" charset="0"/>
              </a:rPr>
              <a:t>World Nature Organization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124200" y="1295400"/>
            <a:ext cx="2438400" cy="381000"/>
          </a:xfrm>
        </p:spPr>
        <p:txBody>
          <a:bodyPr>
            <a:normAutofit fontScale="47500" lnSpcReduction="20000"/>
          </a:bodyPr>
          <a:lstStyle/>
          <a:p>
            <a:r>
              <a:rPr lang="en-US" dirty="0" smtClean="0">
                <a:solidFill>
                  <a:srgbClr val="00B050"/>
                </a:solidFill>
              </a:rPr>
              <a:t>Environmental Organization</a:t>
            </a:r>
            <a:endParaRPr lang="en-US"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805" y="1676399"/>
            <a:ext cx="6450795" cy="520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13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233963" y="152400"/>
            <a:ext cx="9149364" cy="2308324"/>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cap="all" spc="0" dirty="0" smtClean="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10000" stA="55000" endPos="48000" dist="500" dir="5400000" sy="-100000" algn="bl" rotWithShape="0"/>
                </a:effectLst>
              </a:rPr>
              <a:t>What does it promote?</a:t>
            </a:r>
            <a:endParaRPr lang="en-US" sz="7200" b="1" cap="all" spc="0" dirty="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10000" stA="55000" endPos="48000" dist="500" dir="5400000" sy="-100000" algn="bl" rotWithShape="0"/>
              </a:effectLst>
            </a:endParaRPr>
          </a:p>
        </p:txBody>
      </p:sp>
      <p:sp>
        <p:nvSpPr>
          <p:cNvPr id="3" name="TextBox 2"/>
          <p:cNvSpPr txBox="1"/>
          <p:nvPr/>
        </p:nvSpPr>
        <p:spPr>
          <a:xfrm>
            <a:off x="838200" y="3048000"/>
            <a:ext cx="7807114" cy="1446550"/>
          </a:xfrm>
          <a:prstGeom prst="rect">
            <a:avLst/>
          </a:prstGeom>
          <a:noFill/>
        </p:spPr>
        <p:txBody>
          <a:bodyPr wrap="square" rtlCol="0">
            <a:spAutoFit/>
          </a:bodyPr>
          <a:lstStyle/>
          <a:p>
            <a:r>
              <a:rPr lang="en-US" sz="4400" dirty="0" smtClean="0">
                <a:latin typeface="Times New Roman" pitchFamily="18" charset="0"/>
                <a:cs typeface="Times New Roman" pitchFamily="18" charset="0"/>
              </a:rPr>
              <a:t>Global and environmental protection.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320390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272473" y="-1"/>
            <a:ext cx="8610600" cy="313932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spc="0" dirty="0" smtClean="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6350" stA="60000" endA="900" endPos="60000" dist="29997" dir="5400000" sy="-100000" algn="bl" rotWithShape="0"/>
                </a:effectLst>
              </a:rPr>
              <a:t>Who are the major players in the organization?</a:t>
            </a:r>
            <a:endParaRPr lang="en-US" sz="6600" b="1" cap="all" spc="0" dirty="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6350" stA="60000" endA="900" endPos="60000" dist="29997" dir="5400000" sy="-100000" algn="bl" rotWithShape="0"/>
              </a:effectLst>
            </a:endParaRPr>
          </a:p>
        </p:txBody>
      </p:sp>
      <p:sp>
        <p:nvSpPr>
          <p:cNvPr id="3" name="TextBox 2"/>
          <p:cNvSpPr txBox="1"/>
          <p:nvPr/>
        </p:nvSpPr>
        <p:spPr>
          <a:xfrm>
            <a:off x="767773" y="3886200"/>
            <a:ext cx="76200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The WNO is an intergovernmental organization and doesn’t really have a certain few above everyone else.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46139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990600" y="67559"/>
            <a:ext cx="10953546" cy="2862322"/>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000" b="1" cap="all" spc="0" dirty="0" smtClean="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55000" endA="300" endPos="45500" dir="5400000" sy="-100000" algn="bl" rotWithShape="0"/>
                </a:effectLst>
              </a:rPr>
              <a:t>Why do nations become involved with this organization?</a:t>
            </a:r>
            <a:endParaRPr lang="en-US" sz="6000" b="1" cap="all" spc="0" dirty="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55000" endA="300" endPos="45500" dir="5400000" sy="-100000" algn="bl" rotWithShape="0"/>
              </a:effectLst>
            </a:endParaRPr>
          </a:p>
        </p:txBody>
      </p:sp>
      <p:sp>
        <p:nvSpPr>
          <p:cNvPr id="3" name="TextBox 2"/>
          <p:cNvSpPr txBox="1"/>
          <p:nvPr/>
        </p:nvSpPr>
        <p:spPr>
          <a:xfrm>
            <a:off x="990601" y="3962400"/>
            <a:ext cx="71628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Nations join the WNO to solve their environmental issues along side other nations that share the same problems.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551680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0" y="-18854"/>
            <a:ext cx="9144000" cy="258532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55000" endA="300" endPos="45500" dir="5400000" sy="-100000" algn="bl" rotWithShape="0"/>
                </a:effectLst>
              </a:rPr>
              <a:t>What are reasons that nations would refrain from joining the WNO?</a:t>
            </a:r>
            <a:endParaRPr lang="en-US" sz="5400" b="1" cap="all" spc="0" dirty="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55000" endA="300" endPos="45500" dir="5400000" sy="-100000" algn="bl" rotWithShape="0"/>
              </a:effectLst>
            </a:endParaRPr>
          </a:p>
        </p:txBody>
      </p:sp>
      <p:sp>
        <p:nvSpPr>
          <p:cNvPr id="3" name="TextBox 2"/>
          <p:cNvSpPr txBox="1"/>
          <p:nvPr/>
        </p:nvSpPr>
        <p:spPr>
          <a:xfrm>
            <a:off x="1219200" y="2566469"/>
            <a:ext cx="6629400" cy="3539430"/>
          </a:xfrm>
          <a:prstGeom prst="rect">
            <a:avLst/>
          </a:prstGeom>
          <a:noFill/>
        </p:spPr>
        <p:txBody>
          <a:bodyPr wrap="square" rtlCol="0">
            <a:spAutoFit/>
          </a:bodyPr>
          <a:lstStyle/>
          <a:p>
            <a:r>
              <a:rPr lang="en-US" sz="2800" dirty="0" smtClean="0">
                <a:latin typeface="Times New Roman" pitchFamily="18" charset="0"/>
                <a:cs typeface="Times New Roman" pitchFamily="18" charset="0"/>
              </a:rPr>
              <a:t>Some nations will refrain from joining the WNO to isolate themselves from any possible ties to other countries that come along with the joining of the WNO. Also the nation would be discouraged from extracting natural resources, which is a large loss to places that rely on it for income and exchange.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6900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381000" y="228600"/>
            <a:ext cx="8382000" cy="101566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000" b="1" cap="all" spc="0" dirty="0" smtClean="0">
                <a:ln>
                  <a:solidFill>
                    <a:srgbClr val="FFFF00"/>
                  </a:solidFill>
                </a:ln>
                <a:solidFill>
                  <a:srgbClr val="92D050"/>
                </a:solidFill>
                <a:effectLst>
                  <a:glow rad="228600">
                    <a:srgbClr val="FFFF00">
                      <a:alpha val="40000"/>
                    </a:srgbClr>
                  </a:glow>
                  <a:outerShdw blurRad="50800" dist="38100" dir="8100000" algn="tr" rotWithShape="0">
                    <a:prstClr val="black">
                      <a:alpha val="40000"/>
                    </a:prstClr>
                  </a:outerShdw>
                  <a:reflection blurRad="6350" stA="55000" endA="50" endPos="85000" dist="60007" dir="5400000" sy="-100000" algn="bl" rotWithShape="0"/>
                </a:effectLst>
              </a:rPr>
              <a:t>When was it founded?</a:t>
            </a:r>
            <a:endParaRPr lang="en-US" sz="6000" b="1" cap="all" spc="0" dirty="0">
              <a:ln>
                <a:solidFill>
                  <a:srgbClr val="FFFF00"/>
                </a:solidFill>
              </a:ln>
              <a:solidFill>
                <a:srgbClr val="92D050"/>
              </a:solidFill>
              <a:effectLst>
                <a:glow rad="228600">
                  <a:srgbClr val="FFFF00">
                    <a:alpha val="40000"/>
                  </a:srgbClr>
                </a:glow>
                <a:outerShdw blurRad="50800" dist="38100" dir="8100000" algn="tr" rotWithShape="0">
                  <a:prstClr val="black">
                    <a:alpha val="40000"/>
                  </a:prstClr>
                </a:outerShdw>
                <a:reflection blurRad="6350" stA="55000" endA="50" endPos="85000" dist="60007" dir="5400000" sy="-100000" algn="bl" rotWithShape="0"/>
              </a:effectLst>
            </a:endParaRPr>
          </a:p>
        </p:txBody>
      </p:sp>
      <p:sp>
        <p:nvSpPr>
          <p:cNvPr id="3" name="TextBox 2"/>
          <p:cNvSpPr txBox="1"/>
          <p:nvPr/>
        </p:nvSpPr>
        <p:spPr>
          <a:xfrm>
            <a:off x="659876" y="2524499"/>
            <a:ext cx="8153400" cy="2123658"/>
          </a:xfrm>
          <a:prstGeom prst="rect">
            <a:avLst/>
          </a:prstGeom>
          <a:noFill/>
        </p:spPr>
        <p:txBody>
          <a:bodyPr wrap="square" rtlCol="0">
            <a:spAutoFit/>
          </a:bodyPr>
          <a:lstStyle/>
          <a:p>
            <a:r>
              <a:rPr lang="en-US" sz="4400" dirty="0" smtClean="0">
                <a:latin typeface="Times New Roman" pitchFamily="18" charset="0"/>
                <a:cs typeface="Times New Roman" pitchFamily="18" charset="0"/>
              </a:rPr>
              <a:t>The WNO was first formed in 2010, but wasn’t fully in affect until May 1</a:t>
            </a:r>
            <a:r>
              <a:rPr lang="en-US" sz="4400" baseline="30000" dirty="0" smtClean="0">
                <a:latin typeface="Times New Roman" pitchFamily="18" charset="0"/>
                <a:cs typeface="Times New Roman" pitchFamily="18" charset="0"/>
              </a:rPr>
              <a:t>st</a:t>
            </a:r>
            <a:r>
              <a:rPr lang="en-US" sz="4400" dirty="0" smtClean="0">
                <a:latin typeface="Times New Roman" pitchFamily="18" charset="0"/>
                <a:cs typeface="Times New Roman" pitchFamily="18" charset="0"/>
              </a:rPr>
              <a:t> 2014.</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2799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2976282" y="304800"/>
            <a:ext cx="3060838" cy="1323439"/>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000" b="1" cap="all" spc="0" dirty="0" smtClean="0">
                <a:ln>
                  <a:solidFill>
                    <a:srgbClr val="FFFF00"/>
                  </a:solidFill>
                </a:ln>
                <a:solidFill>
                  <a:srgbClr val="92D050"/>
                </a:solidFill>
                <a:effectLst>
                  <a:glow rad="101600">
                    <a:srgbClr val="FFFF00">
                      <a:alpha val="60000"/>
                    </a:srgbClr>
                  </a:glow>
                  <a:outerShdw blurRad="50800" dist="38100" dir="8100000" algn="tr" rotWithShape="0">
                    <a:prstClr val="black">
                      <a:alpha val="40000"/>
                    </a:prstClr>
                  </a:outerShdw>
                  <a:reflection blurRad="6350" stA="60000" endA="900" endPos="60000" dist="29997" dir="5400000" sy="-100000" algn="bl" rotWithShape="0"/>
                </a:effectLst>
              </a:rPr>
              <a:t>Goals</a:t>
            </a:r>
            <a:endParaRPr lang="en-US" sz="8000" b="1" cap="all" spc="0" dirty="0">
              <a:ln>
                <a:solidFill>
                  <a:srgbClr val="FFFF00"/>
                </a:solidFill>
              </a:ln>
              <a:solidFill>
                <a:srgbClr val="92D050"/>
              </a:solidFill>
              <a:effectLst>
                <a:glow rad="101600">
                  <a:srgbClr val="FFFF00">
                    <a:alpha val="60000"/>
                  </a:srgbClr>
                </a:glow>
                <a:outerShdw blurRad="50800" dist="38100" dir="8100000" algn="tr" rotWithShape="0">
                  <a:prstClr val="black">
                    <a:alpha val="40000"/>
                  </a:prstClr>
                </a:outerShdw>
                <a:reflection blurRad="6350" stA="60000" endA="900" endPos="60000" dist="29997" dir="5400000" sy="-100000" algn="bl" rotWithShape="0"/>
              </a:effectLst>
            </a:endParaRPr>
          </a:p>
        </p:txBody>
      </p:sp>
      <p:sp>
        <p:nvSpPr>
          <p:cNvPr id="3" name="TextBox 2"/>
          <p:cNvSpPr txBox="1"/>
          <p:nvPr/>
        </p:nvSpPr>
        <p:spPr>
          <a:xfrm>
            <a:off x="838200" y="1828800"/>
            <a:ext cx="7772400" cy="3970318"/>
          </a:xfrm>
          <a:prstGeom prst="rect">
            <a:avLst/>
          </a:prstGeom>
          <a:noFill/>
        </p:spPr>
        <p:txBody>
          <a:bodyPr wrap="square" rtlCol="0">
            <a:spAutoFit/>
          </a:bodyPr>
          <a:lstStyle/>
          <a:p>
            <a:r>
              <a:rPr lang="en-US" sz="3600" dirty="0" smtClean="0">
                <a:latin typeface="Times New Roman" pitchFamily="18" charset="0"/>
                <a:cs typeface="Times New Roman" pitchFamily="18" charset="0"/>
              </a:rPr>
              <a:t>Their goal is to protect the environment globally. Their main focus is on energy efficiency, climate protection, sustainable development and environmental protection, sustainable development, and a sustainable energy supply.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15137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2" y="2438400"/>
            <a:ext cx="3455987" cy="345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14400" y="609600"/>
            <a:ext cx="6096000" cy="1754326"/>
          </a:xfrm>
          <a:prstGeom prst="rect">
            <a:avLst/>
          </a:prstGeom>
          <a:noFill/>
        </p:spPr>
        <p:txBody>
          <a:bodyPr wrap="square" rtlCol="0">
            <a:spAutoFit/>
          </a:bodyPr>
          <a:lstStyle/>
          <a:p>
            <a:r>
              <a:rPr lang="en-US" sz="3600" dirty="0" smtClean="0"/>
              <a:t>The first WNO office has opened in Geneva Switzerland on the 1</a:t>
            </a:r>
            <a:r>
              <a:rPr lang="en-US" sz="3600" baseline="30000" dirty="0" smtClean="0"/>
              <a:t>st</a:t>
            </a:r>
            <a:r>
              <a:rPr lang="en-US" sz="3600" dirty="0" smtClean="0"/>
              <a:t> of this month </a:t>
            </a:r>
            <a:endParaRPr lang="en-US" sz="3600" dirty="0"/>
          </a:p>
        </p:txBody>
      </p:sp>
    </p:spTree>
    <p:extLst>
      <p:ext uri="{BB962C8B-B14F-4D97-AF65-F5344CB8AC3E}">
        <p14:creationId xmlns:p14="http://schemas.microsoft.com/office/powerpoint/2010/main" val="2174472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2" y="411595"/>
            <a:ext cx="764857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654" y="3048000"/>
            <a:ext cx="7036689"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298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429172" y="533400"/>
            <a:ext cx="8285666" cy="101566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000" b="1" cap="all" spc="0" dirty="0" smtClean="0">
                <a:ln>
                  <a:solidFill>
                    <a:srgbClr val="FFFF00"/>
                  </a:solidFill>
                </a:ln>
                <a:solidFill>
                  <a:srgbClr val="92D050"/>
                </a:solidFill>
                <a:effectLst>
                  <a:glow rad="101600">
                    <a:srgbClr val="FFFF00">
                      <a:alpha val="60000"/>
                    </a:srgbClr>
                  </a:glow>
                  <a:outerShdw blurRad="63500" sx="102000" sy="102000" algn="ctr" rotWithShape="0">
                    <a:prstClr val="black">
                      <a:alpha val="40000"/>
                    </a:prstClr>
                  </a:outerShdw>
                  <a:reflection blurRad="6350" stA="60000" endA="900" endPos="60000" dist="29997" dir="5400000" sy="-100000" algn="bl" rotWithShape="0"/>
                </a:effectLst>
              </a:rPr>
              <a:t>How does WNO work?</a:t>
            </a:r>
            <a:endParaRPr lang="en-US" sz="6000" b="1" cap="all" spc="0" dirty="0">
              <a:ln>
                <a:solidFill>
                  <a:srgbClr val="FFFF00"/>
                </a:solidFill>
              </a:ln>
              <a:solidFill>
                <a:srgbClr val="92D050"/>
              </a:solidFill>
              <a:effectLst>
                <a:glow rad="101600">
                  <a:srgbClr val="FFFF00">
                    <a:alpha val="60000"/>
                  </a:srgbClr>
                </a:glow>
                <a:outerShdw blurRad="63500" sx="102000" sy="102000" algn="ctr" rotWithShape="0">
                  <a:prstClr val="black">
                    <a:alpha val="40000"/>
                  </a:prstClr>
                </a:outerShdw>
                <a:reflection blurRad="6350" stA="60000" endA="900" endPos="60000" dist="29997" dir="5400000" sy="-100000" algn="bl" rotWithShape="0"/>
              </a:effectLst>
            </a:endParaRPr>
          </a:p>
        </p:txBody>
      </p:sp>
      <p:sp>
        <p:nvSpPr>
          <p:cNvPr id="3" name="TextBox 2"/>
          <p:cNvSpPr txBox="1"/>
          <p:nvPr/>
        </p:nvSpPr>
        <p:spPr>
          <a:xfrm>
            <a:off x="838205" y="2438400"/>
            <a:ext cx="7467600" cy="2862322"/>
          </a:xfrm>
          <a:prstGeom prst="rect">
            <a:avLst/>
          </a:prstGeom>
          <a:noFill/>
        </p:spPr>
        <p:txBody>
          <a:bodyPr wrap="square" rtlCol="0">
            <a:spAutoFit/>
          </a:bodyPr>
          <a:lstStyle/>
          <a:p>
            <a:r>
              <a:rPr lang="en-US" sz="3600" dirty="0" smtClean="0">
                <a:latin typeface="Times New Roman" pitchFamily="18" charset="0"/>
                <a:cs typeface="Times New Roman" pitchFamily="18" charset="0"/>
              </a:rPr>
              <a:t>They attempt to build bridges between business interests as well as development and environmental protection; as well as making people aware of the economic value of nature.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60722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3" name="Rectangle 2"/>
          <p:cNvSpPr/>
          <p:nvPr/>
        </p:nvSpPr>
        <p:spPr>
          <a:xfrm>
            <a:off x="304800" y="76200"/>
            <a:ext cx="8534400" cy="1938992"/>
          </a:xfrm>
          <a:prstGeom prst="rect">
            <a:avLst/>
          </a:prstGeom>
        </p:spPr>
        <p:txBody>
          <a:bodyPr wrap="square">
            <a:spAutoFit/>
          </a:bodyPr>
          <a:lstStyle/>
          <a:p>
            <a:pPr lvl="0" algn="ctr"/>
            <a:r>
              <a:rPr lang="en-US" sz="6000" b="1" cap="all" dirty="0">
                <a:ln>
                  <a:solidFill>
                    <a:srgbClr val="FFFF00"/>
                  </a:solidFill>
                </a:ln>
                <a:solidFill>
                  <a:srgbClr val="009900"/>
                </a:solidFill>
                <a:effectLst>
                  <a:glow rad="101600">
                    <a:srgbClr val="FFFF00">
                      <a:alpha val="60000"/>
                    </a:srgbClr>
                  </a:glow>
                  <a:outerShdw blurRad="19685" dist="12700" dir="5400000" algn="tl" rotWithShape="0">
                    <a:srgbClr val="4F81BD">
                      <a:satMod val="130000"/>
                      <a:alpha val="60000"/>
                    </a:srgbClr>
                  </a:outerShdw>
                  <a:reflection blurRad="10000" stA="55000" endPos="48000" dist="500" dir="5400000" sy="-100000" algn="bl" rotWithShape="0"/>
                </a:effectLst>
              </a:rPr>
              <a:t>How is the organization set- up?</a:t>
            </a:r>
            <a:endParaRPr lang="en-US" sz="6000" b="1" cap="all" dirty="0">
              <a:ln>
                <a:solidFill>
                  <a:srgbClr val="FFFF00"/>
                </a:solidFill>
              </a:ln>
              <a:solidFill>
                <a:srgbClr val="009900"/>
              </a:solidFill>
              <a:effectLst>
                <a:glow rad="101600">
                  <a:srgbClr val="FFFF00">
                    <a:alpha val="60000"/>
                  </a:srgbClr>
                </a:glow>
                <a:outerShdw blurRad="19685" dist="12700" dir="5400000" algn="tl" rotWithShape="0">
                  <a:srgbClr val="4F81BD">
                    <a:satMod val="130000"/>
                    <a:alpha val="60000"/>
                  </a:srgbClr>
                </a:outerShdw>
                <a:reflection blurRad="10000" stA="55000" endPos="48000" dist="500" dir="5400000" sy="-100000" algn="bl" rotWithShape="0"/>
              </a:effectLst>
            </a:endParaRPr>
          </a:p>
        </p:txBody>
      </p:sp>
      <p:sp>
        <p:nvSpPr>
          <p:cNvPr id="6" name="TextBox 5"/>
          <p:cNvSpPr txBox="1"/>
          <p:nvPr/>
        </p:nvSpPr>
        <p:spPr>
          <a:xfrm>
            <a:off x="533400" y="2743200"/>
            <a:ext cx="8231875" cy="1569660"/>
          </a:xfrm>
          <a:prstGeom prst="rect">
            <a:avLst/>
          </a:prstGeom>
          <a:noFill/>
        </p:spPr>
        <p:txBody>
          <a:bodyPr wrap="square" rtlCol="0">
            <a:spAutoFit/>
          </a:bodyPr>
          <a:lstStyle/>
          <a:p>
            <a:r>
              <a:rPr lang="en-US" sz="3200" dirty="0" smtClean="0">
                <a:latin typeface="Times New Roman" pitchFamily="18" charset="0"/>
                <a:cs typeface="Times New Roman" pitchFamily="18" charset="0"/>
              </a:rPr>
              <a:t>Certain groups that are affected by a particular environmental issue join together to approach it in a bilateral manner.</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55215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1706679" y="76200"/>
            <a:ext cx="5447645" cy="186204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11500" b="1" cap="all" spc="0" dirty="0" smtClean="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60000" endA="900" endPos="60000" dist="29997" dir="5400000" sy="-100000" algn="bl" rotWithShape="0"/>
                </a:effectLst>
              </a:rPr>
              <a:t>History</a:t>
            </a:r>
            <a:endParaRPr lang="en-US" sz="11500" b="1" cap="all" spc="0" dirty="0">
              <a:ln>
                <a:solidFill>
                  <a:srgbClr val="FFFF00"/>
                </a:solidFill>
              </a:ln>
              <a:solidFill>
                <a:srgbClr val="009900"/>
              </a:solidFill>
              <a:effectLst>
                <a:glow rad="101600">
                  <a:srgbClr val="FFFF00">
                    <a:alpha val="60000"/>
                  </a:srgbClr>
                </a:glow>
                <a:outerShdw blurRad="50800" dist="38100" dir="8100000" algn="tr" rotWithShape="0">
                  <a:prstClr val="black">
                    <a:alpha val="40000"/>
                  </a:prstClr>
                </a:outerShdw>
                <a:reflection blurRad="6350" stA="60000" endA="900" endPos="60000" dist="29997" dir="5400000" sy="-100000" algn="bl" rotWithShape="0"/>
              </a:effectLst>
            </a:endParaRPr>
          </a:p>
        </p:txBody>
      </p:sp>
      <p:sp>
        <p:nvSpPr>
          <p:cNvPr id="3" name="TextBox 2"/>
          <p:cNvSpPr txBox="1"/>
          <p:nvPr/>
        </p:nvSpPr>
        <p:spPr>
          <a:xfrm>
            <a:off x="381000" y="2667000"/>
            <a:ext cx="82296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In 2010, some emerging developing countries threatened by environmental issues mandate the WNO; the world’s first intergovernmental organization dedicated to worldwide environmental protection. WNO-Treaty officially entered into force on May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2014.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13593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2" name="Rectangle 1"/>
          <p:cNvSpPr/>
          <p:nvPr/>
        </p:nvSpPr>
        <p:spPr>
          <a:xfrm>
            <a:off x="457200" y="0"/>
            <a:ext cx="830580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10000" stA="55000" endPos="48000" dist="500" dir="5400000" sy="-100000" algn="bl" rotWithShape="0"/>
                </a:effectLst>
              </a:rPr>
              <a:t>What is it’s role in internationalism?</a:t>
            </a:r>
            <a:endParaRPr lang="en-US" sz="5400" b="1" cap="all" spc="0" dirty="0">
              <a:ln>
                <a:solidFill>
                  <a:srgbClr val="FFFF00"/>
                </a:solidFill>
              </a:ln>
              <a:solidFill>
                <a:srgbClr val="009900"/>
              </a:solidFill>
              <a:effectLst>
                <a:glow rad="101600">
                  <a:srgbClr val="FFFF00">
                    <a:alpha val="60000"/>
                  </a:srgbClr>
                </a:glow>
                <a:outerShdw blurRad="50800" dist="38100" dir="10800000" algn="r" rotWithShape="0">
                  <a:prstClr val="black">
                    <a:alpha val="40000"/>
                  </a:prstClr>
                </a:outerShdw>
                <a:reflection blurRad="10000" stA="55000" endPos="48000" dist="500" dir="5400000" sy="-100000" algn="bl" rotWithShape="0"/>
              </a:effectLst>
            </a:endParaRPr>
          </a:p>
        </p:txBody>
      </p:sp>
      <p:sp>
        <p:nvSpPr>
          <p:cNvPr id="3" name="TextBox 2"/>
          <p:cNvSpPr txBox="1"/>
          <p:nvPr/>
        </p:nvSpPr>
        <p:spPr>
          <a:xfrm>
            <a:off x="762000" y="2514600"/>
            <a:ext cx="7543801" cy="2554545"/>
          </a:xfrm>
          <a:prstGeom prst="rect">
            <a:avLst/>
          </a:prstGeom>
          <a:noFill/>
        </p:spPr>
        <p:txBody>
          <a:bodyPr wrap="square" rtlCol="0">
            <a:spAutoFit/>
          </a:bodyPr>
          <a:lstStyle/>
          <a:p>
            <a:r>
              <a:rPr lang="en-US" sz="4000" dirty="0" smtClean="0">
                <a:latin typeface="Times New Roman" pitchFamily="18" charset="0"/>
                <a:cs typeface="Times New Roman" pitchFamily="18" charset="0"/>
              </a:rPr>
              <a:t>The WNO allows for nations to join together and confront their common environmental problems as a combined force. (bilaterally) </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880079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338</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World Nature Organization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Nature Organization</dc:title>
  <dc:creator>Staff</dc:creator>
  <cp:lastModifiedBy>GPCSD</cp:lastModifiedBy>
  <cp:revision>9</cp:revision>
  <dcterms:created xsi:type="dcterms:W3CDTF">2014-05-23T20:37:26Z</dcterms:created>
  <dcterms:modified xsi:type="dcterms:W3CDTF">2014-05-26T21:06:49Z</dcterms:modified>
</cp:coreProperties>
</file>