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484AF57E-9D2C-43E0-8E6C-54EF24A47CB4}" type="datetimeFigureOut">
              <a:rPr lang="en-US" smtClean="0"/>
              <a:t>6/1/2015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74B3587-8620-41E9-8970-46F51442138E}"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484AF57E-9D2C-43E0-8E6C-54EF24A47CB4}" type="datetimeFigureOut">
              <a:rPr lang="en-US" smtClean="0"/>
              <a:t>6/1/2015</a:t>
            </a:fld>
            <a:endParaRPr lang="en-US"/>
          </a:p>
        </p:txBody>
      </p:sp>
      <p:sp>
        <p:nvSpPr>
          <p:cNvPr id="14" name="Slide Number Placeholder 13"/>
          <p:cNvSpPr>
            <a:spLocks noGrp="1"/>
          </p:cNvSpPr>
          <p:nvPr>
            <p:ph type="sldNum" sz="quarter" idx="11"/>
          </p:nvPr>
        </p:nvSpPr>
        <p:spPr/>
        <p:txBody>
          <a:bodyPr/>
          <a:lstStyle/>
          <a:p>
            <a:fld id="{B74B3587-8620-41E9-8970-46F51442138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484AF57E-9D2C-43E0-8E6C-54EF24A47CB4}" type="datetimeFigureOut">
              <a:rPr lang="en-US" smtClean="0"/>
              <a:t>6/1/2015</a:t>
            </a:fld>
            <a:endParaRPr lang="en-US"/>
          </a:p>
        </p:txBody>
      </p:sp>
      <p:sp>
        <p:nvSpPr>
          <p:cNvPr id="14" name="Slide Number Placeholder 13"/>
          <p:cNvSpPr>
            <a:spLocks noGrp="1"/>
          </p:cNvSpPr>
          <p:nvPr>
            <p:ph type="sldNum" sz="quarter" idx="11"/>
          </p:nvPr>
        </p:nvSpPr>
        <p:spPr/>
        <p:txBody>
          <a:bodyPr/>
          <a:lstStyle/>
          <a:p>
            <a:fld id="{B74B3587-8620-41E9-8970-46F51442138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484AF57E-9D2C-43E0-8E6C-54EF24A47CB4}" type="datetimeFigureOut">
              <a:rPr lang="en-US" smtClean="0"/>
              <a:t>6/1/2015</a:t>
            </a:fld>
            <a:endParaRPr lang="en-US"/>
          </a:p>
        </p:txBody>
      </p:sp>
      <p:sp>
        <p:nvSpPr>
          <p:cNvPr id="11" name="Slide Number Placeholder 10"/>
          <p:cNvSpPr>
            <a:spLocks noGrp="1"/>
          </p:cNvSpPr>
          <p:nvPr>
            <p:ph type="sldNum" sz="quarter" idx="11"/>
          </p:nvPr>
        </p:nvSpPr>
        <p:spPr/>
        <p:txBody>
          <a:bodyPr/>
          <a:lstStyle/>
          <a:p>
            <a:fld id="{B74B3587-8620-41E9-8970-46F51442138E}"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484AF57E-9D2C-43E0-8E6C-54EF24A47CB4}" type="datetimeFigureOut">
              <a:rPr lang="en-US" smtClean="0"/>
              <a:t>6/1/2015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74B3587-8620-41E9-8970-46F51442138E}"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484AF57E-9D2C-43E0-8E6C-54EF24A47CB4}" type="datetimeFigureOut">
              <a:rPr lang="en-US" smtClean="0"/>
              <a:t>6/1/2015</a:t>
            </a:fld>
            <a:endParaRPr lang="en-US"/>
          </a:p>
        </p:txBody>
      </p:sp>
      <p:sp>
        <p:nvSpPr>
          <p:cNvPr id="13" name="Slide Number Placeholder 12"/>
          <p:cNvSpPr>
            <a:spLocks noGrp="1"/>
          </p:cNvSpPr>
          <p:nvPr>
            <p:ph type="sldNum" sz="quarter" idx="11"/>
          </p:nvPr>
        </p:nvSpPr>
        <p:spPr/>
        <p:txBody>
          <a:bodyPr/>
          <a:lstStyle/>
          <a:p>
            <a:fld id="{B74B3587-8620-41E9-8970-46F51442138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484AF57E-9D2C-43E0-8E6C-54EF24A47CB4}" type="datetimeFigureOut">
              <a:rPr lang="en-US" smtClean="0"/>
              <a:t>6/1/2015</a:t>
            </a:fld>
            <a:endParaRPr lang="en-US"/>
          </a:p>
        </p:txBody>
      </p:sp>
      <p:sp>
        <p:nvSpPr>
          <p:cNvPr id="14" name="Slide Number Placeholder 13"/>
          <p:cNvSpPr>
            <a:spLocks noGrp="1"/>
          </p:cNvSpPr>
          <p:nvPr>
            <p:ph type="sldNum" sz="quarter" idx="11"/>
          </p:nvPr>
        </p:nvSpPr>
        <p:spPr/>
        <p:txBody>
          <a:bodyPr/>
          <a:lstStyle/>
          <a:p>
            <a:fld id="{B74B3587-8620-41E9-8970-46F51442138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484AF57E-9D2C-43E0-8E6C-54EF24A47CB4}" type="datetimeFigureOut">
              <a:rPr lang="en-US" smtClean="0"/>
              <a:t>6/1/2015</a:t>
            </a:fld>
            <a:endParaRPr lang="en-US"/>
          </a:p>
        </p:txBody>
      </p:sp>
      <p:sp>
        <p:nvSpPr>
          <p:cNvPr id="10" name="Slide Number Placeholder 9"/>
          <p:cNvSpPr>
            <a:spLocks noGrp="1"/>
          </p:cNvSpPr>
          <p:nvPr>
            <p:ph type="sldNum" sz="quarter" idx="11"/>
          </p:nvPr>
        </p:nvSpPr>
        <p:spPr/>
        <p:txBody>
          <a:bodyPr/>
          <a:lstStyle/>
          <a:p>
            <a:fld id="{B74B3587-8620-41E9-8970-46F51442138E}"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484AF57E-9D2C-43E0-8E6C-54EF24A47CB4}" type="datetimeFigureOut">
              <a:rPr lang="en-US" smtClean="0"/>
              <a:t>6/1/2015</a:t>
            </a:fld>
            <a:endParaRPr lang="en-US"/>
          </a:p>
        </p:txBody>
      </p:sp>
      <p:sp>
        <p:nvSpPr>
          <p:cNvPr id="9" name="Slide Number Placeholder 8"/>
          <p:cNvSpPr>
            <a:spLocks noGrp="1"/>
          </p:cNvSpPr>
          <p:nvPr>
            <p:ph type="sldNum" sz="quarter" idx="11"/>
          </p:nvPr>
        </p:nvSpPr>
        <p:spPr/>
        <p:txBody>
          <a:bodyPr/>
          <a:lstStyle/>
          <a:p>
            <a:fld id="{B74B3587-8620-41E9-8970-46F51442138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484AF57E-9D2C-43E0-8E6C-54EF24A47CB4}" type="datetimeFigureOut">
              <a:rPr lang="en-US" smtClean="0"/>
              <a:t>6/1/2015</a:t>
            </a:fld>
            <a:endParaRPr lang="en-US"/>
          </a:p>
        </p:txBody>
      </p:sp>
      <p:sp>
        <p:nvSpPr>
          <p:cNvPr id="16" name="Slide Number Placeholder 15"/>
          <p:cNvSpPr>
            <a:spLocks noGrp="1"/>
          </p:cNvSpPr>
          <p:nvPr>
            <p:ph type="sldNum" sz="quarter" idx="11"/>
          </p:nvPr>
        </p:nvSpPr>
        <p:spPr/>
        <p:txBody>
          <a:bodyPr/>
          <a:lstStyle/>
          <a:p>
            <a:fld id="{B74B3587-8620-41E9-8970-46F5144213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484AF57E-9D2C-43E0-8E6C-54EF24A47CB4}" type="datetimeFigureOut">
              <a:rPr lang="en-US" smtClean="0"/>
              <a:t>6/1/2015</a:t>
            </a:fld>
            <a:endParaRPr lang="en-US"/>
          </a:p>
        </p:txBody>
      </p:sp>
      <p:sp>
        <p:nvSpPr>
          <p:cNvPr id="17" name="Slide Number Placeholder 16"/>
          <p:cNvSpPr>
            <a:spLocks noGrp="1"/>
          </p:cNvSpPr>
          <p:nvPr>
            <p:ph type="sldNum" sz="quarter" idx="11"/>
          </p:nvPr>
        </p:nvSpPr>
        <p:spPr/>
        <p:txBody>
          <a:bodyPr/>
          <a:lstStyle/>
          <a:p>
            <a:fld id="{B74B3587-8620-41E9-8970-46F51442138E}"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74B3587-8620-41E9-8970-46F51442138E}"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484AF57E-9D2C-43E0-8E6C-54EF24A47CB4}" type="datetimeFigureOut">
              <a:rPr lang="en-US" smtClean="0"/>
              <a:t>6/1/2015</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67400" cy="2133600"/>
          </a:xfrm>
        </p:spPr>
        <p:txBody>
          <a:bodyPr>
            <a:normAutofit/>
          </a:bodyPr>
          <a:lstStyle/>
          <a:p>
            <a:r>
              <a:rPr lang="en-US" sz="3200" b="1" dirty="0" smtClean="0"/>
              <a:t>The Youth Criminal Justice Act</a:t>
            </a:r>
            <a:endParaRPr lang="en-US" sz="3200" b="1" dirty="0"/>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577784"/>
            <a:ext cx="5991514" cy="3823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633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Applies to all young people who are 12-17 years old</a:t>
            </a:r>
          </a:p>
          <a:p>
            <a:r>
              <a:rPr lang="en-US" dirty="0" smtClean="0"/>
              <a:t>Law says your are an adult at 18, so at 18 the YCJA does not apply</a:t>
            </a:r>
          </a:p>
          <a:p>
            <a:r>
              <a:rPr lang="en-US" dirty="0" smtClean="0"/>
              <a:t>Young people must be accountable for their actions which means that they must face the consequences for their wrong-doings</a:t>
            </a:r>
          </a:p>
          <a:p>
            <a:r>
              <a:rPr lang="en-US" dirty="0" smtClean="0"/>
              <a:t>Consequences must be proportionate to the seriousness of the crime</a:t>
            </a:r>
          </a:p>
          <a:p>
            <a:r>
              <a:rPr lang="en-US" dirty="0" smtClean="0"/>
              <a:t>Prohibits adult sentences for adolescents 12-14</a:t>
            </a:r>
          </a:p>
          <a:p>
            <a:r>
              <a:rPr lang="en-US" dirty="0" smtClean="0"/>
              <a:t>Allows adult sentences for those 14 and over if crime is serious enough</a:t>
            </a:r>
          </a:p>
          <a:p>
            <a:r>
              <a:rPr lang="en-US" dirty="0" smtClean="0"/>
              <a:t>Allows most young offenders to avoid a criminal record</a:t>
            </a:r>
          </a:p>
        </p:txBody>
      </p:sp>
      <p:sp>
        <p:nvSpPr>
          <p:cNvPr id="3" name="Title 2"/>
          <p:cNvSpPr>
            <a:spLocks noGrp="1"/>
          </p:cNvSpPr>
          <p:nvPr>
            <p:ph type="title"/>
          </p:nvPr>
        </p:nvSpPr>
        <p:spPr/>
        <p:txBody>
          <a:bodyPr/>
          <a:lstStyle/>
          <a:p>
            <a:r>
              <a:rPr lang="en-US" dirty="0" smtClean="0"/>
              <a:t>What is the YCJA?</a:t>
            </a:r>
            <a:endParaRPr lang="en-US" dirty="0"/>
          </a:p>
        </p:txBody>
      </p:sp>
    </p:spTree>
    <p:extLst>
      <p:ext uri="{BB962C8B-B14F-4D97-AF65-F5344CB8AC3E}">
        <p14:creationId xmlns:p14="http://schemas.microsoft.com/office/powerpoint/2010/main" val="3930395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Prevent crime by addressing the circumstances underlying a young person’s </a:t>
            </a:r>
            <a:r>
              <a:rPr lang="en-US" dirty="0" err="1" smtClean="0"/>
              <a:t>behaviour</a:t>
            </a:r>
            <a:endParaRPr lang="en-US" dirty="0" smtClean="0"/>
          </a:p>
          <a:p>
            <a:r>
              <a:rPr lang="en-US" dirty="0" smtClean="0"/>
              <a:t>Rehabilitate and reintegrate young people who commit offences into society</a:t>
            </a:r>
          </a:p>
          <a:p>
            <a:r>
              <a:rPr lang="en-US" dirty="0" smtClean="0"/>
              <a:t>Ensure that a young person is subject to meaningful consequences for his or her offence</a:t>
            </a:r>
          </a:p>
          <a:p>
            <a:r>
              <a:rPr lang="en-US" dirty="0" smtClean="0"/>
              <a:t>Recognize the immaturity/maturity of the offender</a:t>
            </a:r>
          </a:p>
          <a:p>
            <a:r>
              <a:rPr lang="en-US" dirty="0" smtClean="0"/>
              <a:t>Promote long term protection of the public</a:t>
            </a:r>
            <a:endParaRPr lang="en-US" dirty="0"/>
          </a:p>
        </p:txBody>
      </p:sp>
      <p:sp>
        <p:nvSpPr>
          <p:cNvPr id="3" name="Title 2"/>
          <p:cNvSpPr>
            <a:spLocks noGrp="1"/>
          </p:cNvSpPr>
          <p:nvPr>
            <p:ph type="title"/>
          </p:nvPr>
        </p:nvSpPr>
        <p:spPr/>
        <p:txBody>
          <a:bodyPr/>
          <a:lstStyle/>
          <a:p>
            <a:pPr algn="ctr"/>
            <a:r>
              <a:rPr lang="en-US" dirty="0" smtClean="0"/>
              <a:t>Principles and Objectives of the YCJA</a:t>
            </a:r>
            <a:endParaRPr lang="en-US" dirty="0"/>
          </a:p>
        </p:txBody>
      </p:sp>
    </p:spTree>
    <p:extLst>
      <p:ext uri="{BB962C8B-B14F-4D97-AF65-F5344CB8AC3E}">
        <p14:creationId xmlns:p14="http://schemas.microsoft.com/office/powerpoint/2010/main" val="18373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chapter-2-task-multimedia-1229359614145430-2/95/chapter-2-task-multimedia-7-728.jpg?cb=12293309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6106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726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Steps taken to help youth understand the implications of their actions and to fix the harm done to others</a:t>
            </a:r>
          </a:p>
          <a:p>
            <a:pPr lvl="1"/>
            <a:r>
              <a:rPr lang="en-US" dirty="0" smtClean="0"/>
              <a:t>Address the crime</a:t>
            </a:r>
          </a:p>
          <a:p>
            <a:pPr lvl="1"/>
            <a:r>
              <a:rPr lang="en-US" dirty="0" smtClean="0"/>
              <a:t>Mean something to the offender</a:t>
            </a:r>
          </a:p>
          <a:p>
            <a:pPr lvl="1"/>
            <a:r>
              <a:rPr lang="en-US" dirty="0" smtClean="0"/>
              <a:t>Reinforce respect for Canadian values</a:t>
            </a:r>
          </a:p>
          <a:p>
            <a:pPr lvl="1"/>
            <a:r>
              <a:rPr lang="en-US" dirty="0" smtClean="0"/>
              <a:t>Help fix the harm done to victims and the community</a:t>
            </a:r>
          </a:p>
          <a:p>
            <a:pPr lvl="1"/>
            <a:r>
              <a:rPr lang="en-US" dirty="0" smtClean="0"/>
              <a:t>Respect gender, ethnic, cultural, and language differences</a:t>
            </a:r>
          </a:p>
          <a:p>
            <a:pPr lvl="1"/>
            <a:r>
              <a:rPr lang="en-US" dirty="0" smtClean="0"/>
              <a:t>Involve the family, the community, and other groups</a:t>
            </a:r>
          </a:p>
          <a:p>
            <a:pPr lvl="1"/>
            <a:r>
              <a:rPr lang="en-US" dirty="0" smtClean="0"/>
              <a:t>Respond to the needs and lives of Aboriginal youth and youth with special requirements</a:t>
            </a:r>
            <a:endParaRPr lang="en-US" dirty="0"/>
          </a:p>
        </p:txBody>
      </p:sp>
      <p:sp>
        <p:nvSpPr>
          <p:cNvPr id="3" name="Title 2"/>
          <p:cNvSpPr>
            <a:spLocks noGrp="1"/>
          </p:cNvSpPr>
          <p:nvPr>
            <p:ph type="title"/>
          </p:nvPr>
        </p:nvSpPr>
        <p:spPr/>
        <p:txBody>
          <a:bodyPr/>
          <a:lstStyle/>
          <a:p>
            <a:pPr algn="ctr"/>
            <a:r>
              <a:rPr lang="en-US" dirty="0" smtClean="0"/>
              <a:t>What are “meaningful consequences”?</a:t>
            </a:r>
            <a:endParaRPr lang="en-US" dirty="0"/>
          </a:p>
        </p:txBody>
      </p:sp>
    </p:spTree>
    <p:extLst>
      <p:ext uri="{BB962C8B-B14F-4D97-AF65-F5344CB8AC3E}">
        <p14:creationId xmlns:p14="http://schemas.microsoft.com/office/powerpoint/2010/main" val="2006296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Custody as a Consequence</a:t>
            </a:r>
          </a:p>
          <a:p>
            <a:pPr lvl="1"/>
            <a:r>
              <a:rPr lang="en-US" dirty="0" smtClean="0"/>
              <a:t>Statistically, not the best approach as offenders often learn ‘prison’ habits</a:t>
            </a:r>
          </a:p>
          <a:p>
            <a:r>
              <a:rPr lang="en-US" dirty="0" smtClean="0"/>
              <a:t>Extrajudicial Measures</a:t>
            </a:r>
          </a:p>
          <a:p>
            <a:pPr lvl="1"/>
            <a:r>
              <a:rPr lang="en-US" dirty="0" smtClean="0"/>
              <a:t>Design to keep offenders out of the court system by taking responsibility</a:t>
            </a:r>
          </a:p>
          <a:p>
            <a:pPr lvl="1"/>
            <a:r>
              <a:rPr lang="en-US" dirty="0" smtClean="0"/>
              <a:t>Apologize, </a:t>
            </a:r>
            <a:r>
              <a:rPr lang="en-US" dirty="0" err="1" smtClean="0"/>
              <a:t>counselling</a:t>
            </a:r>
            <a:r>
              <a:rPr lang="en-US" dirty="0" smtClean="0"/>
              <a:t>, restitution</a:t>
            </a:r>
          </a:p>
          <a:p>
            <a:pPr lvl="1"/>
            <a:r>
              <a:rPr lang="en-US" dirty="0" smtClean="0"/>
              <a:t>More meaningful and focus on repairing the relationships broken</a:t>
            </a:r>
          </a:p>
          <a:p>
            <a:r>
              <a:rPr lang="en-US" dirty="0" smtClean="0"/>
              <a:t>Restorative Justice</a:t>
            </a:r>
          </a:p>
          <a:p>
            <a:pPr lvl="1"/>
            <a:r>
              <a:rPr lang="en-US" dirty="0" smtClean="0"/>
              <a:t>Victims, victims’ families, offender, and the community reconcile</a:t>
            </a:r>
          </a:p>
          <a:p>
            <a:r>
              <a:rPr lang="en-US" dirty="0" smtClean="0"/>
              <a:t>Rehabilitation</a:t>
            </a:r>
          </a:p>
          <a:p>
            <a:pPr lvl="1"/>
            <a:r>
              <a:rPr lang="en-US" dirty="0" smtClean="0"/>
              <a:t>Drug and alcohol </a:t>
            </a:r>
            <a:r>
              <a:rPr lang="en-US" dirty="0" err="1" smtClean="0"/>
              <a:t>counselling</a:t>
            </a:r>
            <a:r>
              <a:rPr lang="en-US" dirty="0" smtClean="0"/>
              <a:t>, anger management, job training</a:t>
            </a:r>
          </a:p>
          <a:p>
            <a:r>
              <a:rPr lang="en-US" dirty="0" smtClean="0"/>
              <a:t>Reintegration</a:t>
            </a:r>
          </a:p>
          <a:p>
            <a:pPr lvl="1"/>
            <a:r>
              <a:rPr lang="en-US" dirty="0" smtClean="0"/>
              <a:t>Attend school, obey curfew, not associate with certain people, not use drugs/alcohol</a:t>
            </a:r>
          </a:p>
          <a:p>
            <a:r>
              <a:rPr lang="en-US" dirty="0" smtClean="0"/>
              <a:t>Criminal Record</a:t>
            </a:r>
          </a:p>
          <a:p>
            <a:pPr lvl="1"/>
            <a:r>
              <a:rPr lang="en-US" dirty="0" smtClean="0"/>
              <a:t>Even a ‘closed youth record’ can be reopened in adulthood if more crimes are committed</a:t>
            </a:r>
          </a:p>
        </p:txBody>
      </p:sp>
      <p:sp>
        <p:nvSpPr>
          <p:cNvPr id="3" name="Title 2"/>
          <p:cNvSpPr>
            <a:spLocks noGrp="1"/>
          </p:cNvSpPr>
          <p:nvPr>
            <p:ph type="title"/>
          </p:nvPr>
        </p:nvSpPr>
        <p:spPr/>
        <p:txBody>
          <a:bodyPr/>
          <a:lstStyle/>
          <a:p>
            <a:r>
              <a:rPr lang="en-US" dirty="0" smtClean="0"/>
              <a:t>Consequences</a:t>
            </a:r>
            <a:endParaRPr lang="en-US" dirty="0"/>
          </a:p>
        </p:txBody>
      </p:sp>
    </p:spTree>
    <p:extLst>
      <p:ext uri="{BB962C8B-B14F-4D97-AF65-F5344CB8AC3E}">
        <p14:creationId xmlns:p14="http://schemas.microsoft.com/office/powerpoint/2010/main" val="202807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75238"/>
            <a:ext cx="3581400" cy="334362"/>
          </a:xfrm>
        </p:spPr>
        <p:txBody>
          <a:bodyPr/>
          <a:lstStyle/>
          <a:p>
            <a:r>
              <a:rPr lang="en-US" dirty="0" smtClean="0"/>
              <a:t>Joy Riding</a:t>
            </a:r>
            <a:endParaRPr lang="en-US" dirty="0"/>
          </a:p>
        </p:txBody>
      </p:sp>
      <p:sp>
        <p:nvSpPr>
          <p:cNvPr id="3" name="Content Placeholder 2"/>
          <p:cNvSpPr>
            <a:spLocks noGrp="1"/>
          </p:cNvSpPr>
          <p:nvPr>
            <p:ph sz="half" idx="2"/>
          </p:nvPr>
        </p:nvSpPr>
        <p:spPr/>
        <p:txBody>
          <a:bodyPr>
            <a:normAutofit fontScale="62500" lnSpcReduction="20000"/>
          </a:bodyPr>
          <a:lstStyle/>
          <a:p>
            <a:pPr marL="45720" indent="0" fontAlgn="base">
              <a:buNone/>
            </a:pPr>
            <a:r>
              <a:rPr lang="en-US" b="1" dirty="0">
                <a:solidFill>
                  <a:srgbClr val="000000"/>
                </a:solidFill>
                <a:latin typeface="Open Sans"/>
              </a:rPr>
              <a:t>Jackie is 12 years old. One day, she and her friend Barb, who is also 12, were walking home from school when they saw a car parked at the side of the road. They noticed the keys were in the ignition. They decided to take the car for a joy ride down by the beach because they knew other kids their age would be there and they wanted to impress them. On the way to the beach, however, a police car stopped them because they were speeding. Their joy ride was over</a:t>
            </a:r>
            <a:r>
              <a:rPr lang="en-US" b="1" dirty="0" smtClean="0">
                <a:solidFill>
                  <a:srgbClr val="000000"/>
                </a:solidFill>
                <a:latin typeface="Open Sans"/>
              </a:rPr>
              <a:t>.</a:t>
            </a:r>
          </a:p>
          <a:p>
            <a:pPr marL="45720" indent="0" fontAlgn="base">
              <a:buNone/>
            </a:pPr>
            <a:endParaRPr lang="en-US" dirty="0">
              <a:solidFill>
                <a:srgbClr val="000000"/>
              </a:solidFill>
              <a:latin typeface="Open Sans"/>
            </a:endParaRPr>
          </a:p>
          <a:p>
            <a:pPr fontAlgn="base">
              <a:buFont typeface="+mj-lt"/>
              <a:buAutoNum type="arabicPeriod"/>
            </a:pPr>
            <a:r>
              <a:rPr lang="en-US" dirty="0">
                <a:solidFill>
                  <a:srgbClr val="000000"/>
                </a:solidFill>
                <a:latin typeface="inherit"/>
              </a:rPr>
              <a:t>Do you think these young people broke the law? How?</a:t>
            </a:r>
          </a:p>
          <a:p>
            <a:pPr fontAlgn="base">
              <a:buFont typeface="+mj-lt"/>
              <a:buAutoNum type="arabicPeriod"/>
            </a:pPr>
            <a:r>
              <a:rPr lang="en-US" dirty="0">
                <a:solidFill>
                  <a:srgbClr val="000000"/>
                </a:solidFill>
                <a:latin typeface="inherit"/>
              </a:rPr>
              <a:t>Do you think they are responsible for their actions, or that their parents should be? Why or why not?</a:t>
            </a:r>
          </a:p>
          <a:p>
            <a:pPr fontAlgn="base">
              <a:buFont typeface="+mj-lt"/>
              <a:buAutoNum type="arabicPeriod"/>
            </a:pPr>
            <a:r>
              <a:rPr lang="en-US" dirty="0">
                <a:solidFill>
                  <a:srgbClr val="000000"/>
                </a:solidFill>
                <a:latin typeface="inherit"/>
              </a:rPr>
              <a:t>How would the owners feel when they found out the car was stolen?</a:t>
            </a:r>
          </a:p>
          <a:p>
            <a:pPr fontAlgn="base">
              <a:buFont typeface="+mj-lt"/>
              <a:buAutoNum type="arabicPeriod"/>
            </a:pPr>
            <a:r>
              <a:rPr lang="en-US" dirty="0">
                <a:solidFill>
                  <a:srgbClr val="000000"/>
                </a:solidFill>
                <a:latin typeface="inherit"/>
              </a:rPr>
              <a:t>What should happen to the youth? What would you do? Punish them? Help them? How? Have them repair the harm they did? How?</a:t>
            </a:r>
          </a:p>
          <a:p>
            <a:pPr fontAlgn="base">
              <a:buFont typeface="+mj-lt"/>
              <a:buAutoNum type="arabicPeriod"/>
            </a:pPr>
            <a:r>
              <a:rPr lang="en-US" dirty="0">
                <a:solidFill>
                  <a:srgbClr val="000000"/>
                </a:solidFill>
                <a:latin typeface="inherit"/>
              </a:rPr>
              <a:t>Do you think their parents should deal with the incident rather than the courts?</a:t>
            </a:r>
          </a:p>
          <a:p>
            <a:endParaRPr lang="en-US" dirty="0"/>
          </a:p>
        </p:txBody>
      </p:sp>
      <p:sp>
        <p:nvSpPr>
          <p:cNvPr id="4" name="Text Placeholder 3"/>
          <p:cNvSpPr>
            <a:spLocks noGrp="1"/>
          </p:cNvSpPr>
          <p:nvPr>
            <p:ph type="body" sz="quarter" idx="3"/>
          </p:nvPr>
        </p:nvSpPr>
        <p:spPr>
          <a:xfrm>
            <a:off x="457199" y="3429000"/>
            <a:ext cx="3581400" cy="381000"/>
          </a:xfrm>
        </p:spPr>
        <p:txBody>
          <a:bodyPr/>
          <a:lstStyle/>
          <a:p>
            <a:r>
              <a:rPr lang="en-US" dirty="0" smtClean="0"/>
              <a:t>GTA</a:t>
            </a:r>
            <a:endParaRPr lang="en-US" dirty="0"/>
          </a:p>
        </p:txBody>
      </p:sp>
      <p:sp>
        <p:nvSpPr>
          <p:cNvPr id="5" name="Content Placeholder 4"/>
          <p:cNvSpPr>
            <a:spLocks noGrp="1"/>
          </p:cNvSpPr>
          <p:nvPr>
            <p:ph sz="quarter" idx="4"/>
          </p:nvPr>
        </p:nvSpPr>
        <p:spPr/>
        <p:txBody>
          <a:bodyPr>
            <a:normAutofit fontScale="77500" lnSpcReduction="20000"/>
          </a:bodyPr>
          <a:lstStyle/>
          <a:p>
            <a:pPr marL="45720" indent="0">
              <a:buNone/>
            </a:pPr>
            <a:r>
              <a:rPr lang="en-US" b="1" dirty="0"/>
              <a:t>Peter, 17, is in Grade 12. He has an 11-year-old brother, Jimmy. One of Peter’s friends at school, Jack, is 18. One evening, Peter went over to Jack’s house. He took Jimmy with him. Jack suggested they go out. Walking down the street, they saw a car with a lot of things in it. No one was around. Peter and Jack decided to break into the car. Jimmy helped them. Someone saw them and called the police. All three boys were caught. Each of the boys was treated differently. A police officer took Jimmy home to his parents and explained what had happened. Jack and Peter were taken to the police station. The police told Jack that he would have to go to adult court. They told Peter that he might have to go to youth court. The police said that Peter would have a chance to talk to a youth probation officer first, to find out why he got into trouble. Jack said, "That’s not fair. All three of us did the same thing. We should be treated the same."</a:t>
            </a:r>
            <a:endParaRPr lang="en-US" b="1" dirty="0"/>
          </a:p>
        </p:txBody>
      </p:sp>
      <p:sp>
        <p:nvSpPr>
          <p:cNvPr id="6" name="Title 5"/>
          <p:cNvSpPr>
            <a:spLocks noGrp="1"/>
          </p:cNvSpPr>
          <p:nvPr>
            <p:ph type="title"/>
          </p:nvPr>
        </p:nvSpPr>
        <p:spPr/>
        <p:txBody>
          <a:bodyPr/>
          <a:lstStyle/>
          <a:p>
            <a:r>
              <a:rPr lang="en-US" dirty="0" smtClean="0"/>
              <a:t>Two Scenarios – you be the Judge</a:t>
            </a:r>
            <a:endParaRPr lang="en-US" dirty="0"/>
          </a:p>
        </p:txBody>
      </p:sp>
    </p:spTree>
    <p:extLst>
      <p:ext uri="{BB962C8B-B14F-4D97-AF65-F5344CB8AC3E}">
        <p14:creationId xmlns:p14="http://schemas.microsoft.com/office/powerpoint/2010/main" val="350908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31</TotalTime>
  <Words>756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Composite</vt:lpstr>
      <vt:lpstr>The Youth Criminal Justice Act</vt:lpstr>
      <vt:lpstr>What is the YCJA?</vt:lpstr>
      <vt:lpstr>Principles and Objectives of the YCJA</vt:lpstr>
      <vt:lpstr>PowerPoint Presentation</vt:lpstr>
      <vt:lpstr>What are “meaningful consequences”?</vt:lpstr>
      <vt:lpstr>Consequences</vt:lpstr>
      <vt:lpstr>Two Scenarios – you be the Judge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Youth Criminal Justice Act</dc:title>
  <dc:creator>Windows User</dc:creator>
  <cp:lastModifiedBy>Windows User</cp:lastModifiedBy>
  <cp:revision>3</cp:revision>
  <dcterms:created xsi:type="dcterms:W3CDTF">2015-06-01T14:39:22Z</dcterms:created>
  <dcterms:modified xsi:type="dcterms:W3CDTF">2015-06-01T15:10:45Z</dcterms:modified>
</cp:coreProperties>
</file>