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633F-F687-46BA-A6E1-F7317D403770}" type="datetimeFigureOut">
              <a:rPr lang="en-US" smtClean="0"/>
              <a:t>10/8/2013</a:t>
            </a:fld>
            <a:endParaRPr lang="en-C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0521827-F5B3-46AD-B463-DE60D0C32A3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633F-F687-46BA-A6E1-F7317D403770}" type="datetimeFigureOut">
              <a:rPr lang="en-US" smtClean="0"/>
              <a:t>10/8/2013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1827-F5B3-46AD-B463-DE60D0C32A3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633F-F687-46BA-A6E1-F7317D403770}" type="datetimeFigureOut">
              <a:rPr lang="en-US" smtClean="0"/>
              <a:t>10/8/2013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1827-F5B3-46AD-B463-DE60D0C32A3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633F-F687-46BA-A6E1-F7317D403770}" type="datetimeFigureOut">
              <a:rPr lang="en-US" smtClean="0"/>
              <a:t>10/8/2013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0521827-F5B3-46AD-B463-DE60D0C32A3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633F-F687-46BA-A6E1-F7317D403770}" type="datetimeFigureOut">
              <a:rPr lang="en-US" smtClean="0"/>
              <a:t>10/8/2013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1827-F5B3-46AD-B463-DE60D0C32A35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633F-F687-46BA-A6E1-F7317D403770}" type="datetimeFigureOut">
              <a:rPr lang="en-US" smtClean="0"/>
              <a:t>10/8/2013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1827-F5B3-46AD-B463-DE60D0C32A3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633F-F687-46BA-A6E1-F7317D403770}" type="datetimeFigureOut">
              <a:rPr lang="en-US" smtClean="0"/>
              <a:t>10/8/2013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0521827-F5B3-46AD-B463-DE60D0C32A35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633F-F687-46BA-A6E1-F7317D403770}" type="datetimeFigureOut">
              <a:rPr lang="en-US" smtClean="0"/>
              <a:t>10/8/2013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1827-F5B3-46AD-B463-DE60D0C32A3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633F-F687-46BA-A6E1-F7317D403770}" type="datetimeFigureOut">
              <a:rPr lang="en-US" smtClean="0"/>
              <a:t>10/8/2013</a:t>
            </a:fld>
            <a:endParaRPr lang="en-C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1827-F5B3-46AD-B463-DE60D0C32A3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633F-F687-46BA-A6E1-F7317D403770}" type="datetimeFigureOut">
              <a:rPr lang="en-US" smtClean="0"/>
              <a:t>10/8/2013</a:t>
            </a:fld>
            <a:endParaRPr lang="en-CA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1827-F5B3-46AD-B463-DE60D0C32A3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633F-F687-46BA-A6E1-F7317D403770}" type="datetimeFigureOut">
              <a:rPr lang="en-US" smtClean="0"/>
              <a:t>10/8/2013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1827-F5B3-46AD-B463-DE60D0C32A35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667633F-F687-46BA-A6E1-F7317D403770}" type="datetimeFigureOut">
              <a:rPr lang="en-US" smtClean="0"/>
              <a:t>10/8/2013</a:t>
            </a:fld>
            <a:endParaRPr lang="en-C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0521827-F5B3-46AD-B463-DE60D0C32A35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a/url?sa=i&amp;source=images&amp;cd=&amp;cad=rja&amp;docid=N8UYrkoNGm9-CM&amp;tbnid=eNGNhrj27AWgpM:&amp;ved=0CAgQjRwwAA&amp;url=http%3A%2F%2Fscholasticadministrator.typepad.com%2Fthisweekineducation%2F2011%2F08%2Fcartoon-dual-language-teaching.html&amp;ei=KQhUUr6JLYTZqgHLsoBQ&amp;psig=AFQjCNGRLxyF8K_-ougl8xG02mtd2oj3lA&amp;ust=138132522579749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a/url?sa=i&amp;rct=j&amp;q=&amp;esrc=s&amp;frm=1&amp;source=images&amp;cd=&amp;cad=rja&amp;docid=LphTTYOOZnyZJM&amp;tbnid=fFv6MbE2sXeHKM:&amp;ved=0CAUQjRw&amp;url=http%3A%2F%2Fcommons.wikimedia.org%2Fwiki%2FFile%3APolitical_World_Map.jpg&amp;ei=dApUUrjhOoXQrQHB0YBQ&amp;bvm=bv.53537100,d.aWM&amp;psig=AFQjCNFnnvF3ywxmrmx_H9eGYuww1bB8KQ&amp;ust=1381325788213957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a/url?sa=i&amp;rct=j&amp;q=&amp;esrc=s&amp;frm=1&amp;source=images&amp;cd=&amp;cad=rja&amp;docid=BTi5UI2u8d_BGM&amp;tbnid=466f_qMJXf-DpM:&amp;ved=0CAUQjRw&amp;url=http%3A%2F%2Fblogs.ottawacitizen.com%2F2012%2F10%2F24%2Fgraphic-other-languages-spoken-in-the-capital-and-in-canada-in-2011%2F&amp;ei=9ghUUv2eAciFqgHttICIAg&amp;bvm=bv.53537100,d.aWM&amp;psig=AFQjCNFU4Qn6xXSiAAJujzLrGeCVhubzQQ&amp;ust=138132536798505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a/url?sa=i&amp;rct=j&amp;q=&amp;esrc=s&amp;frm=1&amp;source=images&amp;cd=&amp;cad=rja&amp;docid=orq3a-kWAd78GM&amp;tbnid=ZXj3IoM2XFVMOM:&amp;ved=0CAUQjRw&amp;url=http%3A%2F%2Fevanscove.wordpress.com%2F2012%2F07%2F27%2Fenglish-is-tough%2F&amp;ei=fwlUUuuUAsTKqQHihYGgBQ&amp;bvm=bv.53537100,d.aWM&amp;psig=AFQjCNGSH_MALZqxo0c4_6p_0U1TfC9D-g&amp;ust=138132553830406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Promoting Language &amp; Culture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How do people affirm and promote their language and culture in a globalizing world? </a:t>
            </a:r>
            <a:endParaRPr lang="en-CA" dirty="0"/>
          </a:p>
        </p:txBody>
      </p:sp>
      <p:pic>
        <p:nvPicPr>
          <p:cNvPr id="1026" name="Picture 2" descr="http://1.images.theweek.com/img/dir_0064/32402_cartoon_main.jpg?4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421463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Tartar people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Live in the Crimean region of Ukraine and their language is ‘seriously endangered’</a:t>
            </a:r>
          </a:p>
          <a:p>
            <a:r>
              <a:rPr lang="en-CA" dirty="0" smtClean="0"/>
              <a:t>Weakened by Russian rule, and Soviet dictatorships </a:t>
            </a:r>
          </a:p>
          <a:p>
            <a:r>
              <a:rPr lang="en-CA" dirty="0" smtClean="0"/>
              <a:t>The </a:t>
            </a:r>
            <a:r>
              <a:rPr lang="en-CA" dirty="0" err="1" smtClean="0"/>
              <a:t>Krymsky</a:t>
            </a:r>
            <a:r>
              <a:rPr lang="en-CA" dirty="0" smtClean="0"/>
              <a:t> Education Society of Edmonton  is helping revitalize the Tartar culture by producing bilingual Ukrainian and Tartar textbooks for the children of Crimea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Edmonton &amp; Crimea</a:t>
            </a:r>
            <a:endParaRPr lang="en-CA" dirty="0"/>
          </a:p>
        </p:txBody>
      </p:sp>
      <p:pic>
        <p:nvPicPr>
          <p:cNvPr id="7170" name="Picture 2" descr="http://upload.wikimedia.org/wikipedia/commons/4/4c/Political_World_Ma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17" y="1412776"/>
            <a:ext cx="8851371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Cultural Revitalization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Is one way for a nation to keep their cultural identity from being absorbed by globalization</a:t>
            </a:r>
          </a:p>
          <a:p>
            <a:r>
              <a:rPr lang="en-CA" dirty="0" smtClean="0"/>
              <a:t>Many artefacts in museums were taken illegally from cultures, specifically Aboriginal Peoples</a:t>
            </a:r>
          </a:p>
          <a:p>
            <a:r>
              <a:rPr lang="en-CA" dirty="0" smtClean="0"/>
              <a:t>Museums are now returning these treasures to their rightful owners</a:t>
            </a:r>
            <a:endParaRPr lang="en-C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Three views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Pg. 97</a:t>
            </a:r>
          </a:p>
          <a:p>
            <a:r>
              <a:rPr lang="en-US" dirty="0" smtClean="0"/>
              <a:t>Viewpoints of </a:t>
            </a:r>
            <a:r>
              <a:rPr lang="en-US" dirty="0" err="1" smtClean="0"/>
              <a:t>Deven</a:t>
            </a:r>
            <a:r>
              <a:rPr lang="en-US" dirty="0" smtClean="0"/>
              <a:t>, </a:t>
            </a:r>
            <a:r>
              <a:rPr lang="en-US" dirty="0" err="1" smtClean="0"/>
              <a:t>Gord</a:t>
            </a:r>
            <a:r>
              <a:rPr lang="en-US" dirty="0" smtClean="0"/>
              <a:t>, and </a:t>
            </a:r>
            <a:r>
              <a:rPr lang="en-US" dirty="0" err="1" smtClean="0"/>
              <a:t>Katerina</a:t>
            </a:r>
            <a:endParaRPr lang="en-US" dirty="0" smtClean="0"/>
          </a:p>
          <a:p>
            <a:r>
              <a:rPr lang="en-US" dirty="0" smtClean="0"/>
              <a:t>Use these viewpoints to complete the handout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 smtClean="0"/>
              <a:t>Ladakh</a:t>
            </a:r>
            <a:r>
              <a:rPr lang="en-CA" dirty="0" smtClean="0"/>
              <a:t> – Responding to globalization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Pg. 98-99</a:t>
            </a:r>
          </a:p>
          <a:p>
            <a:r>
              <a:rPr lang="en-CA" dirty="0" smtClean="0"/>
              <a:t>Read the case study</a:t>
            </a:r>
          </a:p>
          <a:p>
            <a:r>
              <a:rPr lang="en-CA" dirty="0" smtClean="0"/>
              <a:t>Complete the questions at the end</a:t>
            </a:r>
          </a:p>
          <a:p>
            <a:r>
              <a:rPr lang="en-CA" dirty="0" smtClean="0"/>
              <a:t>Be prepared to share your views with the class</a:t>
            </a:r>
            <a:endParaRPr lang="en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Affirming language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People express their traditions, values, world views, and cultures through language</a:t>
            </a:r>
          </a:p>
          <a:p>
            <a:endParaRPr lang="en-CA" dirty="0" smtClean="0"/>
          </a:p>
          <a:p>
            <a:pPr>
              <a:buNone/>
            </a:pPr>
            <a:r>
              <a:rPr lang="en-CA" dirty="0" smtClean="0"/>
              <a:t>	“</a:t>
            </a:r>
            <a:r>
              <a:rPr lang="en-CA" b="1" dirty="0" smtClean="0"/>
              <a:t>Even when they are unwritten, languages are the most powerful tools we have to conserve our knowledge, transmitting it...to the next generation.  Any human language binds together a human community, by giving it a network of communication</a:t>
            </a:r>
            <a:r>
              <a:rPr lang="en-CA" dirty="0" smtClean="0"/>
              <a:t>”</a:t>
            </a:r>
            <a:endParaRPr lang="en-C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Language groups in </a:t>
            </a:r>
            <a:r>
              <a:rPr lang="en-CA" dirty="0" err="1" smtClean="0"/>
              <a:t>canada</a:t>
            </a:r>
            <a:endParaRPr lang="en-CA" dirty="0"/>
          </a:p>
        </p:txBody>
      </p:sp>
      <p:pic>
        <p:nvPicPr>
          <p:cNvPr id="2050" name="Picture 2" descr="http://wpmedia.blogs.ottawacitizen.com/2012/10/1025mothertongue_web1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4162"/>
            <a:ext cx="6120680" cy="511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Differing views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Some believe that globalization will bring greater understanding and interdependence among the people of the world</a:t>
            </a:r>
          </a:p>
          <a:p>
            <a:endParaRPr lang="en-CA" dirty="0" smtClean="0"/>
          </a:p>
          <a:p>
            <a:r>
              <a:rPr lang="en-CA" dirty="0" smtClean="0"/>
              <a:t>Some believe that globalization threatens cultural diversity, and the proof is through so many endangered languages</a:t>
            </a:r>
            <a:endParaRPr lang="en-C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Endangered languages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On average, 1 language disappears every 2 weeks</a:t>
            </a:r>
          </a:p>
          <a:p>
            <a:r>
              <a:rPr lang="en-CA" dirty="0" smtClean="0"/>
              <a:t>An estimated 6000-7000 languages are spoken on Earth</a:t>
            </a:r>
          </a:p>
          <a:p>
            <a:r>
              <a:rPr lang="en-CA" dirty="0" smtClean="0"/>
              <a:t>96% are spoken by 4% of the world</a:t>
            </a:r>
          </a:p>
          <a:p>
            <a:r>
              <a:rPr lang="en-CA" dirty="0" smtClean="0"/>
              <a:t>More than half are endangered</a:t>
            </a:r>
          </a:p>
          <a:p>
            <a:r>
              <a:rPr lang="en-CA" dirty="0" smtClean="0"/>
              <a:t>How many languages can you name?</a:t>
            </a:r>
            <a:endParaRPr lang="en-CA" dirty="0"/>
          </a:p>
        </p:txBody>
      </p:sp>
      <p:pic>
        <p:nvPicPr>
          <p:cNvPr id="3074" name="Picture 2" descr="https://encrypted-tbn1.gstatic.com/images?q=tbn:ANd9GcTtGGqoc7oZGq3_zss_V2WRj0efBDT5P846K5OQphYFfus55cQ5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420348"/>
            <a:ext cx="1899295" cy="126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Dominance of English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major language of business, scientific research, and popular culture</a:t>
            </a:r>
          </a:p>
          <a:p>
            <a:r>
              <a:rPr lang="en-CA" dirty="0" smtClean="0"/>
              <a:t>Main language of Internet and World Wide Web</a:t>
            </a:r>
          </a:p>
          <a:p>
            <a:r>
              <a:rPr lang="en-CA" dirty="0" smtClean="0"/>
              <a:t>90% of content on Internet is only in 21 languages</a:t>
            </a:r>
          </a:p>
        </p:txBody>
      </p:sp>
      <p:pic>
        <p:nvPicPr>
          <p:cNvPr id="4098" name="Picture 2" descr="http://evanscove.files.wordpress.com/2012/07/englis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61048"/>
            <a:ext cx="2670580" cy="269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Source analysis</a:t>
            </a:r>
            <a:endParaRPr lang="en-CA" dirty="0"/>
          </a:p>
        </p:txBody>
      </p:sp>
      <p:pic>
        <p:nvPicPr>
          <p:cNvPr id="5121" name="Picture 1" descr="Figure 4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35292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‘Magic carpet’</a:t>
            </a:r>
            <a:endParaRPr lang="en-CA" dirty="0"/>
          </a:p>
        </p:txBody>
      </p:sp>
      <p:pic>
        <p:nvPicPr>
          <p:cNvPr id="6145" name="Picture 1" descr="Figure 4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16149"/>
            <a:ext cx="3937902" cy="436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ttps://encrypted-tbn2.gstatic.com/images?q=tbn:ANd9GcS-YgwzLsytZUOtBMtv1asHZDA4-PQ47vD61Osw-sU93bWdLrU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3803564" cy="307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Reaffirming Culture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Collectives affirm their identity when they speak their language or express their culture, nation, or gender</a:t>
            </a:r>
          </a:p>
          <a:p>
            <a:endParaRPr lang="en-CA" dirty="0" smtClean="0"/>
          </a:p>
          <a:p>
            <a:r>
              <a:rPr lang="en-CA" dirty="0" smtClean="0"/>
              <a:t>Some cultures reclaim what has been lost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Example – 2006 – the </a:t>
            </a:r>
            <a:r>
              <a:rPr lang="en-CA" dirty="0" err="1" smtClean="0"/>
              <a:t>Haisla</a:t>
            </a:r>
            <a:r>
              <a:rPr lang="en-CA" dirty="0" smtClean="0"/>
              <a:t>  reclaimed a totem pole from the National Museum of Ethnography in Stockholm, Sweden that was taken in 1927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134</TotalTime>
  <Words>348</Words>
  <Application>Microsoft Office PowerPoint</Application>
  <PresentationFormat>On-screen Show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Trek</vt:lpstr>
      <vt:lpstr>Promoting Language &amp; Culture</vt:lpstr>
      <vt:lpstr>Affirming language</vt:lpstr>
      <vt:lpstr>Language groups in canada</vt:lpstr>
      <vt:lpstr>Differing views</vt:lpstr>
      <vt:lpstr>Endangered languages</vt:lpstr>
      <vt:lpstr>Dominance of English</vt:lpstr>
      <vt:lpstr>Source analysis</vt:lpstr>
      <vt:lpstr>The ‘Magic carpet’</vt:lpstr>
      <vt:lpstr>Reaffirming Culture</vt:lpstr>
      <vt:lpstr>Tartar people</vt:lpstr>
      <vt:lpstr>Edmonton &amp; Crimea</vt:lpstr>
      <vt:lpstr>Cultural Revitalization</vt:lpstr>
      <vt:lpstr>Three views</vt:lpstr>
      <vt:lpstr>Ladakh – Responding to globalization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Promoting Language</dc:title>
  <dc:creator>JJ</dc:creator>
  <cp:lastModifiedBy>Windows User</cp:lastModifiedBy>
  <cp:revision>11</cp:revision>
  <dcterms:created xsi:type="dcterms:W3CDTF">2013-10-08T00:14:28Z</dcterms:created>
  <dcterms:modified xsi:type="dcterms:W3CDTF">2013-10-08T13:41:12Z</dcterms:modified>
</cp:coreProperties>
</file>