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96D2D-33A2-48D8-B0C2-BAAE3EF88B16}" type="datetimeFigureOut">
              <a:rPr lang="en-CA" smtClean="0"/>
              <a:t>2014-02-02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E7633-6217-44F7-93BD-A0C0B2F9AE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083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E7633-6217-44F7-93BD-A0C0B2F9AE3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921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951-CD38-4BAC-86DD-666073E8443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CE7-E3EE-4A82-9318-BACD13B4E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951-CD38-4BAC-86DD-666073E8443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CE7-E3EE-4A82-9318-BACD13B4E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951-CD38-4BAC-86DD-666073E8443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CE7-E3EE-4A82-9318-BACD13B4EFDE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951-CD38-4BAC-86DD-666073E8443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CE7-E3EE-4A82-9318-BACD13B4EFD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951-CD38-4BAC-86DD-666073E8443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CE7-E3EE-4A82-9318-BACD13B4E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951-CD38-4BAC-86DD-666073E8443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CE7-E3EE-4A82-9318-BACD13B4EF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951-CD38-4BAC-86DD-666073E8443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CE7-E3EE-4A82-9318-BACD13B4E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951-CD38-4BAC-86DD-666073E8443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CE7-E3EE-4A82-9318-BACD13B4E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951-CD38-4BAC-86DD-666073E8443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CE7-E3EE-4A82-9318-BACD13B4E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951-CD38-4BAC-86DD-666073E8443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CE7-E3EE-4A82-9318-BACD13B4EFD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951-CD38-4BAC-86DD-666073E8443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ECE7-E3EE-4A82-9318-BACD13B4EFD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57F5951-CD38-4BAC-86DD-666073E8443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8A9ECE7-E3EE-4A82-9318-BACD13B4EFD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Nation &amp; Identity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1028" name="Picture 4" descr="http://www.ontariocondolaw.com/wp-content/uploads/sites/114/2012/06/canada-fla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" y="3626136"/>
            <a:ext cx="3933967" cy="308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0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Culture is the ways of life that people share</a:t>
            </a:r>
          </a:p>
          <a:p>
            <a:endParaRPr lang="en-US" b="1" dirty="0"/>
          </a:p>
          <a:p>
            <a:r>
              <a:rPr lang="en-US" b="1" dirty="0" smtClean="0"/>
              <a:t>Cultural aspects of nation are often closely related to ethnicity</a:t>
            </a:r>
          </a:p>
          <a:p>
            <a:endParaRPr lang="en-US" b="1" dirty="0"/>
          </a:p>
          <a:p>
            <a:r>
              <a:rPr lang="en-US" b="1" dirty="0" smtClean="0"/>
              <a:t>First Nations &amp; </a:t>
            </a:r>
            <a:r>
              <a:rPr lang="en-US" b="1" dirty="0" err="1" smtClean="0"/>
              <a:t>Haida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4.bp.blogspot.com/-9loG4IKljic/UHb9RXjry2I/AAAAAAAACf0/v8MuVOm6rvk/s1600/diversidad%2Bcultural%2Ben%2Bel%2Ba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152" y="2438399"/>
            <a:ext cx="4041648" cy="406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7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Understandings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Jewish nation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Religious nations often develop their own distinct culture and language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static.giantbomb.com/uploads/original/0/4524/474836-world_religion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4343400" cy="43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1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Understandings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Mountains, oceans, and deserts are physical barriers that often forced peoples to develop in isolation from other peoples</a:t>
            </a:r>
          </a:p>
          <a:p>
            <a:endParaRPr lang="en-US" b="1" dirty="0"/>
          </a:p>
          <a:p>
            <a:r>
              <a:rPr lang="en-US" b="1" dirty="0" smtClean="0"/>
              <a:t>Tibet was isolated for thousands of years and developed their own language and culture, and forms of government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s://encrypted-tbn3.gstatic.com/images?q=tbn:ANd9GcTmQJ73OLoOQagPmmw_11Vjr3_2c3pgL_ZX1jHCaEghZRoJLFH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79" y="2467970"/>
            <a:ext cx="4139821" cy="36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1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Relationship to Land as Understandings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Different geographic areas provide different resources and influence the way of life</a:t>
            </a:r>
          </a:p>
          <a:p>
            <a:endParaRPr lang="en-US" dirty="0"/>
          </a:p>
          <a:p>
            <a:r>
              <a:rPr lang="en-US" dirty="0" err="1" smtClean="0"/>
              <a:t>Siksika</a:t>
            </a:r>
            <a:r>
              <a:rPr lang="en-US" dirty="0" smtClean="0"/>
              <a:t> people of South Alberta/Saskatchewan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calgaryherald.com/cms/binary/7537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847" y="2286000"/>
            <a:ext cx="411039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29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Spiritual Understandings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Share the same spiritual bond with land</a:t>
            </a:r>
          </a:p>
          <a:p>
            <a:endParaRPr lang="en-US" b="1" dirty="0"/>
          </a:p>
          <a:p>
            <a:r>
              <a:rPr lang="en-US" b="1" dirty="0" smtClean="0"/>
              <a:t>These sites help bind people to the land and are an important aspect of spiritual identity</a:t>
            </a:r>
          </a:p>
          <a:p>
            <a:endParaRPr lang="en-US" b="1" dirty="0"/>
          </a:p>
          <a:p>
            <a:r>
              <a:rPr lang="en-US" b="1" dirty="0" smtClean="0"/>
              <a:t>Jews, Christians, and Muslims are connected to the city of Jerusalem, as it is a holy city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18266" y="2819400"/>
            <a:ext cx="3822192" cy="3200400"/>
          </a:xfrm>
        </p:spPr>
        <p:txBody>
          <a:bodyPr/>
          <a:lstStyle/>
          <a:p>
            <a:endParaRPr lang="en-US"/>
          </a:p>
        </p:txBody>
      </p:sp>
      <p:pic>
        <p:nvPicPr>
          <p:cNvPr id="13314" name="Picture 2" descr="http://4.bp.blogspot.com/-ViRkEa3a9Y4/Ub_iGznkSxI/AAAAAAAAAQA/hqBoNF6sXP0/s1600/shutterstock_106573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66" y="2473113"/>
            <a:ext cx="4068534" cy="365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Understandings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Nation controlling their own political affairs</a:t>
            </a:r>
          </a:p>
          <a:p>
            <a:endParaRPr lang="en-US" b="1" dirty="0"/>
          </a:p>
          <a:p>
            <a:r>
              <a:rPr lang="en-US" b="1" dirty="0" smtClean="0"/>
              <a:t>Desire for self-determination – power to control one’s own affairs</a:t>
            </a:r>
          </a:p>
          <a:p>
            <a:endParaRPr lang="en-US" b="1" dirty="0"/>
          </a:p>
          <a:p>
            <a:r>
              <a:rPr lang="en-US" b="1" dirty="0" smtClean="0"/>
              <a:t>Sovereignty – the political authority to control one’s affairs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40" name="Picture 4" descr="v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554605"/>
            <a:ext cx="43053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8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values and beliefs expressed in law</a:t>
            </a:r>
          </a:p>
          <a:p>
            <a:r>
              <a:rPr lang="en-US" dirty="0" smtClean="0"/>
              <a:t>Making of a Civic Nation</a:t>
            </a:r>
          </a:p>
          <a:p>
            <a:r>
              <a:rPr lang="en-US" dirty="0" smtClean="0"/>
              <a:t>Nation and Nation-state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nation be understood as a civic nation?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5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Values and Beliefs in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The fundamental freedoms set out in Section 2 of the Charter express the foundational values and beliefs of Canadians</a:t>
            </a:r>
          </a:p>
          <a:p>
            <a:endParaRPr lang="en-US" b="1" dirty="0"/>
          </a:p>
          <a:p>
            <a:r>
              <a:rPr lang="en-US" b="1" dirty="0" smtClean="0"/>
              <a:t>When people, no matter what their ethnicity, culture, and language, agree to live according to particular values and beliefs expressed as laws, they have created a </a:t>
            </a:r>
            <a:r>
              <a:rPr lang="en-US" b="1" i="1" dirty="0" smtClean="0"/>
              <a:t>civic nation</a:t>
            </a:r>
            <a:endParaRPr lang="en-US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4" name="Picture 4" descr="http://www.parl.gc.ca/about/parliament/senatoreugeneforsey/book/assets/img/_photos/ch2d_Canadiancharter_of_Righ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16" y="2514600"/>
            <a:ext cx="405188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74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of a Civic 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“Civic” is an adjective that refers to citizens, who are a key element of a civic nation.</a:t>
            </a:r>
          </a:p>
          <a:p>
            <a:endParaRPr lang="en-US" b="1" dirty="0"/>
          </a:p>
          <a:p>
            <a:r>
              <a:rPr lang="en-US" b="1" dirty="0" smtClean="0"/>
              <a:t>“Civic gov’t” refers to gov’t by citizens, and “civic involvement” refers to gov’t by citizens</a:t>
            </a:r>
          </a:p>
          <a:p>
            <a:endParaRPr lang="en-US" b="1" dirty="0"/>
          </a:p>
          <a:p>
            <a:r>
              <a:rPr lang="en-US" b="1" dirty="0" smtClean="0"/>
              <a:t>Civic nation emerges from the choice of citizens to live together according to shared principles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ped3102-p.wikispaces.com/file/view/school_election.png/109271791/school_ele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704" y="2259711"/>
            <a:ext cx="41148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4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 and Nation-State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http://modelunsummer.wikispaces.com/file/view/what-is-nation-branding.jpg/240049399/what-is-nation-bran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45" y="2209800"/>
            <a:ext cx="393055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encrypted-tbn2.gstatic.com/images?q=tbn:ANd9GcTxJsKhxfZLxAIc969oamLQdzGVbdNMEaLCZWKe1V7KF6qWFwAr4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594439"/>
            <a:ext cx="3927190" cy="365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6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Nation as Us</a:t>
            </a:r>
          </a:p>
          <a:p>
            <a:r>
              <a:rPr lang="en-US" b="1" dirty="0" smtClean="0"/>
              <a:t>Country and Nation</a:t>
            </a:r>
          </a:p>
          <a:p>
            <a:r>
              <a:rPr lang="en-US" b="1" dirty="0" smtClean="0"/>
              <a:t>Nation as a Concept</a:t>
            </a:r>
          </a:p>
          <a:p>
            <a:r>
              <a:rPr lang="en-US" b="1" dirty="0" smtClean="0"/>
              <a:t>Nation as a Collective Concept</a:t>
            </a:r>
          </a:p>
          <a:p>
            <a:r>
              <a:rPr lang="en-US" b="1" dirty="0" smtClean="0"/>
              <a:t>Nation as a Patriotic Concept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some concepts of nation?</a:t>
            </a:r>
            <a:endParaRPr lang="en-US" dirty="0"/>
          </a:p>
        </p:txBody>
      </p:sp>
      <p:pic>
        <p:nvPicPr>
          <p:cNvPr id="2056" name="Picture 8" descr="http://sinai.edublogs.org/files/2011/07/Mapa-Conceptual-ti64j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4572000"/>
            <a:ext cx="32575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57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 as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“Every nation has a creation story to tell” – PM Stephen Harper</a:t>
            </a:r>
          </a:p>
          <a:p>
            <a:endParaRPr lang="en-US" b="1" dirty="0"/>
          </a:p>
          <a:p>
            <a:r>
              <a:rPr lang="en-US" b="1" dirty="0" err="1" smtClean="0"/>
              <a:t>Vimy</a:t>
            </a:r>
            <a:r>
              <a:rPr lang="en-US" b="1" dirty="0" smtClean="0"/>
              <a:t> Ridge – an achievement that </a:t>
            </a:r>
            <a:r>
              <a:rPr lang="en-US" b="1" dirty="0" err="1" smtClean="0"/>
              <a:t>symbolilzed</a:t>
            </a:r>
            <a:r>
              <a:rPr lang="en-US" b="1" dirty="0" smtClean="0"/>
              <a:t> the country’s coming of age as a nation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warmuseum.ca/cwm/exhibitions/vimy/images/19900076-581soldiers_tru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91056"/>
            <a:ext cx="4114802" cy="508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5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and 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“Nation-state” means country</a:t>
            </a:r>
          </a:p>
          <a:p>
            <a:endParaRPr lang="en-US" b="1" dirty="0"/>
          </a:p>
          <a:p>
            <a:r>
              <a:rPr lang="en-US" b="1" dirty="0" smtClean="0"/>
              <a:t>“Internationalism” means “between countries or nation-states”</a:t>
            </a:r>
          </a:p>
          <a:p>
            <a:endParaRPr lang="en-US" b="1" dirty="0"/>
          </a:p>
          <a:p>
            <a:r>
              <a:rPr lang="en-US" b="1" dirty="0" smtClean="0"/>
              <a:t>“Nationalism” means “striving for a country”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travelgaycanada.com/images/map-of-cana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230" y="2532570"/>
            <a:ext cx="4190999" cy="36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4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 as a Collective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Using terms like “we”, “us”, and “our”</a:t>
            </a:r>
          </a:p>
          <a:p>
            <a:endParaRPr lang="en-US" b="1" dirty="0"/>
          </a:p>
          <a:p>
            <a:r>
              <a:rPr lang="en-US" b="1" dirty="0" smtClean="0"/>
              <a:t>Shows people are thinking collectively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encrypted-tbn3.gstatic.com/images?q=tbn:ANd9GcTiavjckXuwj4KaVNcuWmmNwcMmlI4oRqi1Vtk5vJ44f3EZEsh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220" y="2514600"/>
            <a:ext cx="4792056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93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 as a Patriotic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Patriotism – Love of one’s country</a:t>
            </a:r>
          </a:p>
          <a:p>
            <a:endParaRPr lang="en-US" b="1" dirty="0"/>
          </a:p>
          <a:p>
            <a:r>
              <a:rPr lang="en-US" b="1" dirty="0" smtClean="0"/>
              <a:t>What is ‘Patriotism’ to you?</a:t>
            </a:r>
          </a:p>
          <a:p>
            <a:endParaRPr lang="en-US" b="1" dirty="0"/>
          </a:p>
          <a:p>
            <a:r>
              <a:rPr lang="en-US" b="1" dirty="0" smtClean="0"/>
              <a:t>Would you ‘die’ for your country?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2.bp.blogspot.com/_Y_2G-fzrrRA/S_79VZcMbeI/AAAAAAAAAsA/l37VtPEv9MU/s1600/Uncle%2BS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152" y="2438400"/>
            <a:ext cx="4041648" cy="405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Linguistic</a:t>
            </a:r>
          </a:p>
          <a:p>
            <a:r>
              <a:rPr lang="en-US" b="1" dirty="0" smtClean="0"/>
              <a:t>Ethnic</a:t>
            </a:r>
          </a:p>
          <a:p>
            <a:r>
              <a:rPr lang="en-US" b="1" dirty="0" smtClean="0"/>
              <a:t>Cultural</a:t>
            </a:r>
          </a:p>
          <a:p>
            <a:r>
              <a:rPr lang="en-US" b="1" dirty="0" smtClean="0"/>
              <a:t>Religious</a:t>
            </a:r>
          </a:p>
          <a:p>
            <a:r>
              <a:rPr lang="en-US" b="1" dirty="0" smtClean="0"/>
              <a:t>Geographic</a:t>
            </a:r>
          </a:p>
          <a:p>
            <a:r>
              <a:rPr lang="en-US" b="1" dirty="0" smtClean="0"/>
              <a:t>Relationship to Land</a:t>
            </a:r>
          </a:p>
          <a:p>
            <a:r>
              <a:rPr lang="en-US" b="1" dirty="0" smtClean="0"/>
              <a:t>Spiritual</a:t>
            </a:r>
          </a:p>
          <a:p>
            <a:r>
              <a:rPr lang="en-US" b="1" dirty="0" smtClean="0"/>
              <a:t>Political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some understandings of nation?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7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Linguistic Understandings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A common language can inspire a sense of nation</a:t>
            </a:r>
          </a:p>
          <a:p>
            <a:endParaRPr lang="en-US" b="1" dirty="0"/>
          </a:p>
          <a:p>
            <a:r>
              <a:rPr lang="en-US" b="1" dirty="0" smtClean="0"/>
              <a:t>It creates a mental universe that is shared by the people that who speak the same language</a:t>
            </a:r>
          </a:p>
          <a:p>
            <a:endParaRPr lang="en-US" b="1" dirty="0"/>
          </a:p>
          <a:p>
            <a:r>
              <a:rPr lang="en-US" b="1" dirty="0" smtClean="0"/>
              <a:t>Linguistic understanding of nation is strong between Quebec and </a:t>
            </a:r>
            <a:r>
              <a:rPr lang="en-US" b="1" dirty="0" err="1" smtClean="0"/>
              <a:t>Francophones</a:t>
            </a:r>
            <a:r>
              <a:rPr lang="en-US" b="1" dirty="0" smtClean="0"/>
              <a:t> across Canada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speech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447195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42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Many nations come into being because people share the same ethnic – racial, cultural, or linguistic – characteristics</a:t>
            </a:r>
          </a:p>
          <a:p>
            <a:endParaRPr lang="en-US" b="1" dirty="0"/>
          </a:p>
          <a:p>
            <a:r>
              <a:rPr lang="en-US" b="1" dirty="0" smtClean="0"/>
              <a:t>Protects collective identity, but can create a fear of the ‘other’</a:t>
            </a:r>
          </a:p>
          <a:p>
            <a:endParaRPr lang="en-US" b="1" dirty="0"/>
          </a:p>
          <a:p>
            <a:r>
              <a:rPr lang="en-US" b="1" dirty="0" smtClean="0"/>
              <a:t>Ukrainian Albertans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4.bp.blogspot.com/_EWqdTr26zWY/TIbzBdoSw3I/AAAAAAAAAHg/s6Rvio1nTZc/s1600/1219126856ZGAg5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152" y="2287903"/>
            <a:ext cx="4041648" cy="407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2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144</TotalTime>
  <Words>559</Words>
  <Application>Microsoft Office PowerPoint</Application>
  <PresentationFormat>On-screen Show (4:3)</PresentationFormat>
  <Paragraphs>95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Candara</vt:lpstr>
      <vt:lpstr>Symbol</vt:lpstr>
      <vt:lpstr>Waveform</vt:lpstr>
      <vt:lpstr>Nation &amp; Identity</vt:lpstr>
      <vt:lpstr>What are some concepts of nation?</vt:lpstr>
      <vt:lpstr>Nation as Us</vt:lpstr>
      <vt:lpstr>Country and Nation</vt:lpstr>
      <vt:lpstr>Nation as a Collective Concept</vt:lpstr>
      <vt:lpstr>Nation as a Patriotic Concept</vt:lpstr>
      <vt:lpstr>What are some understandings of nation?</vt:lpstr>
      <vt:lpstr>Linguistic Understandings</vt:lpstr>
      <vt:lpstr>Ethnic Understanding</vt:lpstr>
      <vt:lpstr>Cultural Understanding</vt:lpstr>
      <vt:lpstr>Religious Understandings</vt:lpstr>
      <vt:lpstr>Geographic Understandings</vt:lpstr>
      <vt:lpstr>Relationship to Land as Understandings</vt:lpstr>
      <vt:lpstr>Spiritual Understandings</vt:lpstr>
      <vt:lpstr>Political Understandings</vt:lpstr>
      <vt:lpstr>How can nation be understood as a civic nation?</vt:lpstr>
      <vt:lpstr>Shared Values and Beliefs in Law</vt:lpstr>
      <vt:lpstr>Making of a Civic Nation</vt:lpstr>
      <vt:lpstr>Nation and Nation-State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 &amp; Identity</dc:title>
  <dc:creator>Windows User</dc:creator>
  <cp:lastModifiedBy>Justin Lowe</cp:lastModifiedBy>
  <cp:revision>13</cp:revision>
  <dcterms:created xsi:type="dcterms:W3CDTF">2014-01-27T17:16:43Z</dcterms:created>
  <dcterms:modified xsi:type="dcterms:W3CDTF">2014-02-02T18:27:27Z</dcterms:modified>
</cp:coreProperties>
</file>