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8BEAEB-A35B-44BD-9D14-E088FEAA623F}" type="datetimeFigureOut">
              <a:rPr lang="en-US" smtClean="0"/>
              <a:t>9/24/2013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D15D58-6D65-4056-84B1-D40C3B17D9F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C7dmJzYGqOjyfM&amp;tbnid=MunxGDuX5ewciM:&amp;ved=0CAUQjRw&amp;url=http%3A%2F%2Fwww.nativereflections.com%2Fproducts.php%3Fview%3D2666%26np%3D2&amp;ei=XZJBUvDUCojnrAGG0IGgCg&amp;bvm=bv.52434380,d.b2I&amp;psig=AFQjCNFQ9DRK_97lBjN8yZNwNcg2Z50eAA&amp;ust=138011541507749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frm=1&amp;source=images&amp;cd=&amp;cad=rja&amp;docid=Q-ak5k-qB2SuzM&amp;tbnid=-3nNo5sNwPBsJM:&amp;ved=0CAUQjRw&amp;url=http%3A%2F%2Fwww.collectionscanada.gc.ca%2Fstories%2F020020-2100-e.html&amp;ei=DJNBUsWnAYOXqQGOqYDQCQ&amp;bvm=bv.52434380,d.b2I&amp;psig=AFQjCNH8SCxFlT3vXzjmuOjgIICLL9hMkA&amp;ust=1380115530102136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navut.com/nunavut99/english/ou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How do some forces of globalization present challenges to identity?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r"/>
            <a:r>
              <a:rPr lang="en-CA" dirty="0" smtClean="0"/>
              <a:t>The </a:t>
            </a:r>
            <a:r>
              <a:rPr lang="en-CA" dirty="0" err="1" smtClean="0"/>
              <a:t>Metis</a:t>
            </a:r>
            <a:r>
              <a:rPr lang="en-CA" dirty="0" smtClean="0"/>
              <a:t> Story</a:t>
            </a:r>
            <a:endParaRPr lang="en-CA" dirty="0"/>
          </a:p>
        </p:txBody>
      </p:sp>
      <p:pic>
        <p:nvPicPr>
          <p:cNvPr id="1026" name="Picture 2" descr="http://www.nativereflections.com/product_images/NBB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589637" cy="307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Globalization will help individuals expand their individual and collective identities, and promote understanding and co-operation</a:t>
            </a:r>
          </a:p>
          <a:p>
            <a:endParaRPr lang="en-CA" dirty="0" smtClean="0"/>
          </a:p>
          <a:p>
            <a:r>
              <a:rPr lang="en-CA" dirty="0" smtClean="0"/>
              <a:t>Globalization will is reducing diversity – and leading to cultural </a:t>
            </a:r>
            <a:r>
              <a:rPr lang="en-CA" b="1" dirty="0" smtClean="0"/>
              <a:t>homogenization</a:t>
            </a:r>
            <a:endParaRPr lang="en-CA" dirty="0"/>
          </a:p>
        </p:txBody>
      </p:sp>
      <p:pic>
        <p:nvPicPr>
          <p:cNvPr id="2050" name="Picture 2" descr="https://encrypted-tbn2.gstatic.com/images?q=tbn:ANd9GcSml8uRTmxqFoLejEUZvEUvwu2i1RbTSIXMfm58akjBpf4y_9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‘AAA’ concept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Acculturation</a:t>
            </a:r>
          </a:p>
          <a:p>
            <a:pPr lvl="1"/>
            <a:r>
              <a:rPr lang="en-CA" dirty="0" smtClean="0"/>
              <a:t>Refers to the cultural changes that occur when two cultures accommodate, or adapt to, each other’s worldview</a:t>
            </a:r>
          </a:p>
          <a:p>
            <a:pPr lvl="1">
              <a:buNone/>
            </a:pPr>
            <a:endParaRPr lang="en-CA" b="1" dirty="0" smtClean="0"/>
          </a:p>
          <a:p>
            <a:r>
              <a:rPr lang="en-CA" b="1" dirty="0" smtClean="0"/>
              <a:t>Accommodation</a:t>
            </a:r>
          </a:p>
          <a:p>
            <a:pPr lvl="1"/>
            <a:r>
              <a:rPr lang="en-CA" dirty="0" smtClean="0"/>
              <a:t>Involves accepting and creating space for one another and may affect customs, traditions, technologies, etc.</a:t>
            </a:r>
          </a:p>
          <a:p>
            <a:pPr lvl="1">
              <a:buNone/>
            </a:pPr>
            <a:endParaRPr lang="en-CA" b="1" dirty="0" smtClean="0"/>
          </a:p>
          <a:p>
            <a:r>
              <a:rPr lang="en-CA" b="1" dirty="0" smtClean="0"/>
              <a:t>Assimilation</a:t>
            </a:r>
          </a:p>
          <a:p>
            <a:pPr lvl="1"/>
            <a:r>
              <a:rPr lang="en-CA" dirty="0" smtClean="0"/>
              <a:t>Occurs when the culture of a minority group is absorbed by another culture and the minority group disappears gradually</a:t>
            </a:r>
          </a:p>
          <a:p>
            <a:pPr>
              <a:buNone/>
            </a:pPr>
            <a:endParaRPr lang="en-C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Metis</a:t>
            </a:r>
            <a:r>
              <a:rPr lang="en-CA" dirty="0" smtClean="0"/>
              <a:t> Story</a:t>
            </a:r>
            <a:endParaRPr lang="en-CA" dirty="0"/>
          </a:p>
        </p:txBody>
      </p:sp>
      <p:sp>
        <p:nvSpPr>
          <p:cNvPr id="3" name="AutoShape 2" descr="data:image/jpeg;base64,/9j/4AAQSkZJRgABAQAAAQABAAD/2wCEAAkGBhQSERUUExQVFRUWGBgWGRgXGB4aGhgYGxgaFxkaFR0cHSYfFxokHRcYHy8gIycpLCwsHB8xNTAqNSYrLCkBCQoKBQUFDQUFDSkYEhgpKSkpKSkpKSkpKSkpKSkpKSkpKSkpKSkpKSkpKSkpKSkpKSkpKSkpKSkpKSkpKSkpKf/AABEIALkBEAMBIgACEQEDEQH/xAAcAAABBQEBAQAAAAAAAAAAAAAEAQIDBQYHAAj/xABLEAACAQMDAQUFAwkFBAgHAAABAhEAAyEEEjFBBRMiUWEGMnGBkaGx8AcUIzNCUnLB0WJzsrPhFTRDkhZTdIKiwsTxFyU1RIOE0v/EABQBAQAAAAAAAAAAAAAAAAAAAAD/xAAUEQEAAAAAAAAAAAAAAAAAAAAA/9oADAMBAAIRAxEAPwDpuqY/6UI5kYjmaO1dvNC7cmgA1liX8gMc84602zZIU+I4Pn91E6kGfx8qFa5mKAnTOSCZ6x/Oju8NCaayYnzzROw/yFA4PP48qUHHNMIioysUEit6/jyp/eR5fjzqFRxRIsTQN/OelTW7vmKi/NfWnraxQSs9DNczwPOpjxUD2pNBLacGcfSlUiY4ptu3H0p7rM0CNTHthvLFeK45pAD50E1rbAzj4VOQP3h9lBAGnrbNAWi/CnrnyoLu8c15JGZoDRIprNQkknJpSxoJd/30649Cux++mi40xQNu3DuxUNxznJ+tPfJmmtB/HWgYhJHUCpXn8fjNMHx/H9KQvj5UCEnmf/akckA/Co+8J/Hwp+8R+OlABcQTPxFIxgYwfx5UtwU1be4gD0++g0er5ocAUVqTmhmcZ8+KCG7Zn4VD+aifx9tHXBjEeX/vSKnhzQR2ExFP25qdbQjj1pCKCE2waVrM4pxQxTrY+tBELHNSpNTLS/bQR7zS7vSnbRTltigjApe7qTZnFJ3fyoG7M0uyngU2fSOKAduY/HpS7KI2iaXuxQQbaeExS7KWDQMZcU1kxTmpxFBGbdLspzCvE0ELUu0CpNtMucUEVwAVGqVI1o8z+P50tnqTwJzxwfX76CK5bmh9QOaPK9RUV5JHrQVoEZr1sS3xqV8YNQg5oG3k6/KltJCEjpJ+maluL06VJY90j1NBbakZqvImTVhqgd3OAPtmhUXHxoHtmB+OKdzFMIn7amQYoHquKYbQmevH8/vp6UkZoEgU1rYMZI64+lSAV4JQLj6UNrdSVUlRJAJ9P9aG7b7TNoKqbe8ciN3ugckt6QDU+ol0IEZxJkQfoPrQJ2f2h3pIKxAmZmcjj60bOaodBZu2rhJt7lKxIYeY4+XnVwmvByVcesbh9VkUE61Emlhy+4+IAR5VLYvo/usG+Bz9OalNugaaZAqRkpjW8UCGnBTUS2yD6VIXNA740jUg8+K84oGhOtLFPAptA1lpp5pzcVCfTigkFeAHFKoxUiEGgFuJOR5Z9fjSWbZHJqZ7Qz5GvBMCgY3Smm3XrnNKRQB6jTAn41Dc0+BHSjmE0jCaCtKGlQ9MR/OirtqktJiTQWVwyceX45odz/Si7trxTUISSaBNmKUrAqVbdONvFBEBgU8CnhMV7b0oEVcU29qQiMzYAEk+gp8Yisl7Ta83rn5ssBEhrzEgADouSOY4mYk9MhD2bqGvXXvXAQWxbXcVKpPTarXATyYA6VanWFZ2iGPSNsjyYtuut16ChrKLtAUs6jmA2ziYMd3a6jkmm/n5aVtsCJAi3uuAfEadQB/3rnxoLb87XbxE/st4SPSPt44p1osPWen9T/pWebWd24COkj3km2N3SCls3LpbJIJOKs9M2N43gE8EQwjoQRg8nP8ArQWd0gwGVTJ6wfvpLdsCNpZccBjH0Mj7KFOo8jOPnTUvYx9CMxgdKA4336MD/EOfmpEfSox2ow5tT6qw+59poRmxEkes5+VNJPrPy+mKCzTtFWx4l/iUj7eCPgalturcEH4GfuqkFwgHM5nE/fHnPlUveMuQc+fxz1xQXFeAiqbvWLTvceo4+hEfZR+m1Rg7ju+QH3Y8ugoDQfPypDTLd0H0P3/CnxQJsn8cV7bTlpaBrLimIn21KwpooE20g61J0NRjrQQ3Rmn15lzTWoGkdaYRUi8Uy4OKCC4a9ZTH1rxGaktLg0Bt45qK0uM1M65NJZTFApMCKUZpjqadaGKB3ApVWlArxMAzgf0oKv2h7XGmsF+XOEUclvQfbWY7A7OAVnkPdc7mYHIJwQuxXcAcfs8VDe1663WM7Fe4sytsPtAZh7z+JgDtzyD8MCr2wZXDO6/2C5X/AMC2rcfM0A2o0fJcFf7VzYpHqG1DXG+EKPhQ/wCbrc5He7ekXtQB837uz08vOjnuJbiDbRj53Lds/wDgW5c+2kJ3RKNcjys3Hz/HqGC/OKCHSug8I3JGNourbJ6+5pVYx6E0Zb0u0bktvkZhCm7y3NefcTkwYoa5qypALhIMQ+qW39E065+E1IloNlVZm8007sfk987etA+02/KspBnJiQRyMGCcxUndsMCOs5x1g8fiKiu77XiIPr3160mOJVUG0MPiPKc4n053AOGkECCQcjzk/SIoBrtvxecjzjr0HBpoGeY/rUt1p4E+fUGnA/vD+vxigDZXBjJz5TjzmRFSBDMtnzgYHlE/jipTAM7fu4B+teN0EYJ8+sfcRQMs3zMAnGMjED16cUXauEYPlj+v30PukjmJOQQRERnmfsonTWwBOYPp5cfD4TQI90ZxwOnx+o5q00+o6NIOR5/digF9DxzMeXJHSfnUuwNGenTGces0FiF8q98aH0z7R5j4z9POijBoFZajinmkoEimgYpTSDmga9MuCnu1IWoGqtR3FqWaZFAKyyanse7TLifU1LZTwmgL60pxTjimkUDbYmnRFNC5pw+6gcBWb9r+1G2rprMm9ex4RuKJ+05HkB5x0860iis5Z9n2/Obt26yEtt2yC0KOkSADP9k9M4oK7R6S1pQttYU+T37VtiTyfDuuE8nnzoveH90I8nnur2oz6M+1R91WOn0KqcG5MkkpZCTx1W2OmJmf5T3OzFddri44MiHMyPUnNBUXdXcU/wDERYPWxYUepJLOBg9OtB94pG5xabPhLNf1czEEAAKJ9Ktb/Z6I6hLSANuJJYqJEETHPXmpUZEMm5YQ+QAJj4lp+ygESwwB2M49LNuzZmPIt4s/GludlNcRSULGBIv3rjfVRCk+nFWiX1P/ABHafJSB9i8es1L4PIkDzz88mgprPZ72yIbT21Gf0dpVP/iNw/Oh/aJL9u076bfcullDG6GYQBnu1GzMH9kRgzni7Oo28Kqg8eIj6BUNDarUeDxQTGIwfDmTIjBK9OtBiTe7XBhtPpnIPI3qfSPH9kCpP9va6yP0nZ1wgdbVzd9JUyevNalb9i4Z3WpHRvC2PIHp8qKUtHhXcB+6yt9MATQYtvyhqn6zS6q2Iz+jDfP3h91EW/yh6FveulPR0uDjAmFIrZ3b5GCDBMZUeec7h5eX1oW7ZsuDuSzB53W5HOf2SJjrP1oKSx7V6NgCupsH4uLZ8sBo/E1baa+rjclxWk8qwYT8p6DmvX/ZTSXIB0tkjjAAI5PBWB8/OqrW/ky0DZNkoB+6VA+oaR5f60F8FgQ0T5cdZEScmliTwMjnkfKs6n5OUU/o9Tq7Q/sO4HkMAkcR8c9TT09j9YHBt9p3ioiRdtrcbniWWRQaJbBEHIAHnjj4c9Jomy0dSevSPlgVl7nYvaq5XV6a6ePHZK/ahxXrGq7YUeLTaS4R+7dZJ9fFuFBsQ80tZF/afXJ+t7Nudc2r1u59nhPyqr0/5YrG4d5avpbYe+UHhIwdwDNieo44jqQ6AEpClDdldtWdSm+xdS4p6qZj4jkfOjiKCB1pj4FTsKicYoGNTQKdTd2aCO5T7R8Jpbi16wsKaAs9fhSbqVuaaBQSJ1rwFItPAoGmhrrw2ZjH7QUTnzIJNETUF+Qcboxxt+pLH4cCgg75OpHzuE/cTFMDpmIInyY1KNxgzcx03Jn4hRUtvMGD5yWNABcUMykIY8QnuzIJEcEAx61PbVuIaPgoj6nNGi0PLPnmnDTKMxPrFBX3LeZKj5t/QVFqO7ghzb2noxnPwYgHirBtKhyUH/KP5ivFUXgKPmBx0HpQAL3RXahBn9wLz5iOD91T3wQBzz5CRM4449aJS9PAH1n7qB7f1d9LU6e0Lj7lBDA4UzJGRMY6xmgAv6dpENiR7y5+GQRB+FNXsRSsNbU8zlFnOd21ROftog9lHdHc2YnmPUkT4cU7/ZQXoy+qPcX5QrfyoBf9msPHbuX0dQAAbsoRBHjB3zjrHlRum1F3YHdl29SVJHodxVMR6Y86iGlKnDXCCeS8/D3wfqcVzDsf2dt3rjKLj2tpbwjvPFBAPuERjdx91B1ayFuL4VtOm45VARIyZg4NTppATm2k/wDe6cenWqn2R7MFvTAW3uOrFiGLk43GPeMnwxzVvaFyTLP6Sgx8ZYzn4UETDnwFRPR4A+IBIH0pFSf+tgGCA0g9II2jHWccDNGPuiJOeTtED7f61xD8s3b+p0vaKrY1F60DYRiLdxkBY3LskhSBOB06UHblMRhoHp/U0pvhQxY7VEZaFUCB1Jzmef6Txf8AJJ7Ya29evG9qHvqlrwpdu7VLF0E7ipIIBbz5rpB7Yusd0so/dS/pXXGIBYBs/GgOudrFl8KgOcD9LbYAkxna8kdMCfIVypkWXUXAo33CUuCUHiOVJyJMnwn5V1u1rtxk2GVed+60yyMj3XLc+n0rl98ObjAdwZLRukMOsZbIzzxQVd3sBVY3LRe03Iu2G6+oBmM9Ca0HZPt3rdP+sZNZaWQTAt3h65I3cdRQKdnMSSdPbxgtbuFCOuJBqb8zABLpfTOWIW4ABjmZPPkTQb32f9utLq8Lc2XP+queB/ocNz0NX5GK4zc7GsXCButXGnH7DmTiZgTnoo4x62nZuq1+kMW7huIAv6K+C23mYf3gIiKDpjcmoAM1Wez/AG+dSH3WblpkjdMMsxwrDk9YiYieatlHH4NB4Hk1LaODUe2pLYwRQEOKZFD6vtJV86FHbtsAkkgAnpPHwoLS3XjdnEEfH7sVVL7UWCu4PiN0x0if5VB/0y0u0sbhG0AmVMgEA5+RoL0UJdcFyIOIzv2zI6QZxHl/Oszo/wAqWiZioa4IBMlDHWPhIE1eaPtQXUS6rqEuAMu8QY/5hQTttHvNt/8AzN9OaU6YOPeWPLex8v7QzilXXjcQbljHTvMz6jpiiPzhf30+TDmgFPZSnEg89Jz55Y0jdmgcsv8AyL/M+lLc7XtLg3FHxn+lMHbNogMHkT0Vm+4YHGTQE/mCwOsf2U//AJrz2+oB+W3+lRv2nbWTvkDmMx1mBJHxqu1ftnpbZhryycYznyPrx9R50FqoJAy/TqtP1K+Ayo46n746VRW/brSQx71oWcd20nBOBsk8GidX2jvtbgLyjM71FskAGVIeCPQ4z1oCu8lj4GBPSVkgdRFzjOflNEOgIgqw+DQR8w33TVVb7KTczMisehKgtnHP9f8ASjbjgr+zHMEeuOPWOtA67ovDh7o9d5J+0xXK/ZPtFk7RZVgd4123k43EkqcceICD611PUKrKZ64lSwP1QyPiKzPcaUDx6V9xEn9CkluudmTg9aCy9g7+7RpkYZhjIwYEH7av2Row0fKqDs5VWztsW7tsKYCwoiecBgCJnqY4xgVX9tdpNYVi128g2sc9wICiTtEGYGeCfjNAV7fe157O04urb71i4TaSQoBDEsxAJAAU/WuJ/ld7WGp1dm8BtD6a0QJmJa43PpujiqDt72hvali1y/duAuzKGYwoJIACe6mOgxmoL+pOo7oXGVRbTuwYJ8O5mAgDgbyB5AAdKDX/AJE3I1xgqJtuPHJWfCcgETxiuke1HtUbev02k09nTXWuFe+LWw0b2KqggjY0KzEt0iK477Fa25p77vajvLYuFZHMWyT5HIH8+lU+q7UuXdQ97cRcdzclSZDbtwg8yMQfQUH1PpLn6JlTutw6WkZEknEjEcZM1z29YtMSTdthpgpcBB5wQ2Jn585rXeynbzajR2rrlmuFVFxVdCFcQCDDY3e98GExWSXtk29ytdsKoZlHeKGMT18Qzxz9aCSx2fcAm2jODGUuyCec+E/6xWa9stRcgvF1Lg8JYXMDxgQ2fFg+XUeVXadsW7jR/wDLnPQhjbaPSXAHwB6VnvbTTXCyrbtllgM21mcAlySAZ8WAp60Gq7Buj81sd53Zm2pPeD0yS2R1+6rNbJJBtm4oxm2wdCJ4KzAMYx61W+zqH82shiR+jUEPY3rwMHqc/OjL1xMKPzXERIe3x0gt4ceXlQaH2Y1EWbpuMsLcIJC7P2U97jOef6VZprAbjIPeXaSPRuPuNcb9qe0bqOET3HtiRbcupIcsDORPGPgetV+kGoS4hh1BgnJ4jEwfIHn+dB3kXhMTmJiennU1i4GBIMg8EVwvWPqA7XF7ySSAc8cQPl0o/sjtzUIht7rgBQqFk4ySxA+dBq+1tdnEnBMjz6D7TjzH0xnaPbd0L4JBPhB3icEnc2T0kfX0rpOo9mt0xdZT0xifx5VT6j8nlu6zE3LsqYwVhZByv7vPHPhPQ0HK29o7niJzM7ZHEkzB5kHMxihbPazsvj3MyiR4uBnHnxz8OtdST8kVgCWa854y6r1OTC9BApl72Ja33S27q7be7wXLKXVIbJDeHMRPibnjaDQcx0vakLtRJaZgnJMmF8jMxXbuxPauzb0VmbpIhbQIU7d6oFYhiF3ruVvEJH30BpdHqLThBpNAwPLi13WI6wXmcDjr8q1COxG1rVsAe6FefsNsBcTwTigXQ9opftLdtXQyXArKS8TuGB1K/CJmZ4ow6djylv6z9JSqS3dN1it7QMqjG52tXEI/s+In6qPrivWZF64W0wWwoVbbQpdmBbcyqoJCEEQWI93jxUFlf0kH3V+gwfSRH2VDa0AM70BzOAnyiZ/l0qLtTV6e2iteNy2qxkG6kDgT3fIk9eJHmKrT7Vdnsf8AfWXj/jXlGPOYAHGaDQ2NGEVoUKfhbXjzjoev8qE1IvN+rNs9Ya5t2r1Mpun04iDVTZ7d0W8n/akqOUa/bKjpPiQt5YLRxii7XbmkY7bfaFkEmAFuac9OI2ZHPJ86A1e+k94lsDJ/R6l+Mcjux5ipr99URN6qBMQWLT4SOSvOev1zVfc0iuG7vWJB/sWmEzydhWRIGOvnVD7V+1otWVRWa9nebtiyrKQDt2ndKKS8+IExEdaC51/tTprYDNcsqTJE3Qp68Djoeapb/tdpyCPzpEkwsXSY6YYISR6Hy6zWH1urPh/QahczDW9s+ZU7hub9qMSFORTj2gR4DZ1fAYlQh3GSJfbcxBA5z/MNv2d25buCLmqt7+jAsojoIBUMfMmhNV2iwc93qrR5kLvfceh/W7lPnk8DjM4HtLtW5ZUwmusz1a6qD47QCSeevWqxe27sTAjjx6gyxIMk7WXJkSfT40G3PbGqTebl1bwaAAEKkRnpJn0PrmsH7Q9rs++QZbdyMCeYB44oZvaK6T4lVuAAWdoHl7+fnmo7mtEy+ntN1mbo+64KCoJ8PHX5/CvAHcPLkVbaq8sEixZJbPh72V8+Xyc+tA29OzZ7s+kSP6/bQTaLtNhMDxEMu7qFIIiIzAJjy+lA3bcZnJ6QccVcabQuwaLAMRks2OOgah9V2Q/7qj1lj9hk/ZQXH5NPaI6XXJltl39E6j9qTK9RB3YmcSa2Ol15e65Rn5MAhiM5ztkz/PzrmvZuhuW7yONh2sDhx/IzmtTpLtwCBZQkcENknOASp8gOs0G8tapu7JJDdIYlfLpB6n4VV6uy3S1aCkxIIPoIOycfHz8sYRtAxJe5ZeWY5F2MckA7GB+PpxmgNNor8jbgZKhip+oOCPjQdWtaN1EraugDk27vlOY7xePUfGkvax0gN+cqP7S7uc8ncSMnk1zns29ctXP0trvFB4Crznnb0gERI6eVaC97QWTA2XQ3IAQocfu5IJEc5FAf2j2uEcBCSCTudU2kZHI27Zg9ACKmXt3bAMkjjO7PSfTkxHQ0vZ+o1Fwt3di7tYzvksYO3DMwgDA4j75l0nsq4csz2hL7SjA6ja3BD93i3jiWEYmgj7T7aIfaSVMAMQJX15Iwc5+0TU+k7SAhmG0FiAx8tpJj5qOI5r2pu6XTOouPpZJDD9HqIAgjLSwMgkbSI4rT9kdkDuLbE2bkA7WllVpIKlgRDGAvK0Gm1Ha1oMQ3Kx068QPUEUy9rkCkyg88g4MdACTJI6GZ9axPbOtbY12A2SYmY4kjPA3Tjz6VhrHazrq7rX7lyFmQockCGHhzGAzAE7gOmPEA7BoPaUOPGbYYHbCNuGeJLBcxmMnBp1vtHczCDIG4bSDK5yQcgGDz5Vx5PaVLV9tyreFxVEywAU7Qe73CTIAJIHQ+9iD9P7SLZ1QWXcsAcMWkSoB27Z3d2pwpzg8yAHT37URdxuMAoZVMgqBugZ3H+1+JAqxt6xMbSMYA90fDjj/SsNd7SsjTm9Aa24MbWJDA4wGEST0gAyfWqLQ+0iG+FAc22QBWypJBmCYA3cjcIxnJGQ64mu3A7c7fv+f4igdT2qlprffXVTeY4O0sZIkmdoxiTkwPKcjru2BYITeYdCXZ23FQGBhoBmNxzxgxxIxHtV2kb+pV/wBK9i2Qsru3RvLTkYwB4hj3cjBoO6JsI2kLEzBzJmcgjJnNDv7O6dzJs2SeZNpJ4xPhyPjWTt9tG8C1pt0kY70EYwSABtEGMExJM8wbDs1woIYOGOILAkCfeIKjkCTC9DQFD2G0v5y1zu5kD9HsQWogqQihRzuzM9M0C/5NNHLFdOUmfCL7hBERtWYAJ8xAx8iW1Jtg3nuXduJCtbAyeSVQcCOowKI0mqZtodoByCLrSYPQHMdDBjzGaDN3fyVKboI7m2mJlEdhHJZioYyDESDmZrK+1fsZ2ir29njtgBU7nISCWA2iYiY34kz6V02+jXDta5f2mJCqsEwYEsjH0wenPnZogG0x4oBJHMTxMAkdY+cCg4hY9g+0r2LgukrgCZj7QB9aNT8kWvdjL90PJrpP+At9sV2F9XtmSeoAJJmAOImBkc+dRL3YcMbpB27ineJtPInaVDdYBx0HpQcf7R/I49rLauyzRMHcCfhPlwSYAPWq4/kzvBoVkAx4iy7fskkesfGK7m6W/wByAoJEjockER65GTTLYIgm2WgsVIMg5OIxBAAAPrig5DZ/Jimd2o8W0sVS0XIAP7JMAnBEUTY/J5kbGusrMIJsn3R1cBoU84JPwFdTe1uIUSB1BWQQZ8PO0mOueOKRuzhAXe6IDAFsbInBDfskcHCgzxI5Dlmq/JvdRyIEe8IRwWHXaCIMep5IFWnZn5LbTAFr5U8MBYYfLxNng5mt09splSx6n3gMxPE5z0UzIB4JqK2wCEgHcQSuwFWPUYIjCke8MEcRQU+i/Jtp0B/SXDugSAi8GPURj78VP/8ADbSFZJumOYdeeSPcqxv6xpWHllPjEJu8v7JHEY6faF2hqcqSzpLhTuY5mZG1XAX9nx568wZB2h9itBuKBXLLAZWukESJGFjBGZqytexmjQQNMD6FmPzy/wApqPStYCse63QSJK7yYiTuMnqOT/Om9/bG0C3aycqp2t/FtLKYkDp5UBx9nNKBH5tb+G3n5Gq+/wCz2hUZ09gbuJGDHw+8VT6zs2+wDrqXtSQ7iTlJiFGCD0gNGY5iqiz2YO93C+oaWKk3LjOCRyZIUE/wwYAzyA11j2Z0AONPY4nIn7DNSXdFpbQ3ixZTjxKiLIjzETzWV1RbumUaju2QEF4AZzG3mVE+p49eawXaui1ClRvuXkAEFQ2wSIK5wpjBwPnQdutm1cEqA4MDwv8AMTByMz86hv3DJlVCny3SP6/ZXBtN2vesnw95bJEGNwLZyJEBjgT5Z61O3at5lUM7lZJgswgMSSB8cjr1oO1oNygyGHPgLQTGdoLdfXivabSWwOOswWMAzOMxyK5DoPay+iwjE+HaBtE8+cDac8nJouz7RO7A3i5B8PhbxZPPHQ+dBrtdYJunxSBEgZJWBiJgwBMnqc9IyXtHoz3gKuFUgkgA7icnEn3smOeR5TW31iWzdCbgDc27TEyCYCggRIPn9lZrt7tRbKm3bQG+P+IsEAkrsKiNrZHn1UgHoGMfQspuJtcCB4mEQuCcdD70dDmagGibunZUbwBG7zgL4gq7IaCcGPmemLPTdq2nUJfDF9xyoyhBkhVI989WIIUQIJOLXsW4bO64iO1pE2E3GXciuZggwtw8CVjDACZigrexbRuxacM1twG3Z3KQASyZI8zgGBzFaux2RYtIrm5tIYm0wUMDu8LI/vADcY3HznEAmht9vakoxXTKlp/cAEkRIJ34gyB4YGOBS6LtW9dtpB3bbggmSQ3PghgWhk3BAP2em6guu0dCb7brAF63cGxt6i0VYCVg7V6boIiYEGYnUWnt6SzbZ0uBcA91B3ts2sYRupPl14rH9rreuXNmmS8pWCA2Cvdld1wMTBwGnaZ3MKsP9t3bm1iXlxLWztja1wwshRsuKsRkc5EMaAk+2G91NhbyopEGNu7YPEtwx45b9lCGw0yTFR/mtm9rF73Uu9wYFoISAFJADGdysApJABxOZarjsnT2nHdB0lVljBFza87Q+2CSRI8RBgzGaH1/suCC0o911mbrM8Dg7VXEAtu6cASJMhFpn3PdRLT37dwGQtzxIN58VvvSN0yCdpgfZUCvrdPuc6Z7b3IX3++iGgFiQRMQZG0cmTEDO9pFbdrfbvXTcTJJQKoI2iUg7pOZWTHi8OMbH2K9r3voFuB0dgpJ6lR4NwEQJIMRAgZMgyEVn2o1n5r4tM4bAJa2/wCkXhiNiQP2jMyMGDmrnsvtS+z7DaUqAAG3C0ZMEhlIySBuiPT4E6T2ntBClxmFxTDWxJZQYYRmSoBGZ6RziiRqLW0Em4B+s8QMHBJ64gnhuMehoDWstJ8AA4kZJ5x6dPtprnu1LDAlS0zEYU5JjCjmenrQNjVi4mAysZO/LQM9dwHBJ8sHHAIfaPtTptOlu2ym4pXcYAUAATDfsjjiguNTpiwBVtpkENG7EfEDmM0Iumec6kN6RkxJgjcRwQZGah7P9rNLfUSGA2rEpKzGQp6xEYo686AMU5JCgMOWhfQfswflQDW7j7h4gQMNIktMciMA5+yqrSdh6a27tvub25Jv3iVWSVAzKqI+UdRFXqNBhdzEzG8AA9TBgbJyYOPhIqSzjb4VC4AgdSQGx5GT06UANlleYU92wEtMRgAQcQcxH3yKjt6Bcsqg+HbtYeRP06yZP9LxrHB6jAMcecRVbYt29im2RyNuyBE5jjw7i2Z86APVWLikXFVmndugyeTtAGViMfPpXrF576bTCEHrI4IYEAGOBxJHE0Q1i6twM1u0U43CA4GWOSJOZxnkzRA7QR032yWBwCviyAY4kRHX4UA/e6gEERtgkKIG70bwyPiI6U7VCYcqwPEHLCeQDuKxk42mmLq227gqKYDHwkwuDlhOcnHWT5Gpr+rEgAMg5BAEMSMziVEHkwZjmgodVaYblt2SylVICnYcn3ZK7TE4gnjjOcJqextbbaUsXmAA6bj7vJ5+2OtdXuXvGwRyxUZWevqYxgg4j4echZSD4iT6yvE8H+frQc2bRa3YN9hiDLFRAieV6mOePsigGt30skmxc2knG2TPUuJ8U/w5iumvotzAhAYI8TPJAJJkSszPSYoZ+z4AAbeN2BAIUDgAgSpET9I5oObdn6W1fX9Kj22UeI3HKBiAJgbZJx08s80J/wBFWywuowCz4iPCfhgrz1FdU1FhpBFwjxYDZBEGZxM8dfOhNXYSGcAEGcr1JBzjnjyoObt7K3YJ2u+MsBAJ94gddvmTg/KKJ0XZ7ARt2ETM/u8geIiTgZHnxW07O1TFoNq/wGGBE8xhusedTvatX/CJXwzG0oRBxiIMefXOTxQZfX6fa3iaBIM8wRmY86qPaO2p37JKKpIkmCeDLAQzA8z14mtT7QftfAf4VrJ9qfq/+b+dBlLdktcaCFJEBVBzMAqJJjEkknz86v7mjupcuTbuWy1uTDHxKWRfG3DiSSCMTxwKBscn4n/Ca6129/8ATLP8Gk++zQcx7RRC623uKRbUhF3e7uYSrttwoUmSCZKzOQBN2Rq2tdz3ZHiBECSwG44InDS5jAgicmDRPaXun+Kz/hFV93/7b++ufetBq9FevI6raMhbbBkZlIZ0ZdxJPTb4wxAIEZIzVD2hqQzsw5CIxZBClwVJYYUBmCsS2TIaMGtR7Efr9J/cX/8AGKynbXB/u7f+Q9BpfZvtq4tssB3dg7ipUSwaVlrhAJJMqADlpGaN7O7SfUlngokBt448RQlFT/iFAbZAP755rN2/df4D/Merb2c/Xaf/ALZd/wAtaA/U2gpJtsO5YklmUhVdmW3KCDtPJjPXiKh0+iFy4igXSZYli4DKCcbViOpMk9TgGrm5xd/vB/iuUVb/AFLfw/8AkFAHf0dm3dRkQM04HJuEArklehjBI6kDBqrPbj3j3eWC4nlRuJSGmS0Ntjz2k9cWen/XXP7+1/mVT9i/8X+Jf/UUFn2Z2r3zC0rKo8SswmTDeEDCqAICgzJ6dYXeEsC27C6o27XKDc0FC6MI5fA8snoKrfY//eNP/d3P8xaJvf7h/wDtf+negel3u7IuOCLZchFRiJO4ou/aGhscDEkA4Vo11vTr3gYIVwGkjxM5VtqkTJgM/wAzyazHtH/uuh/7Wn3CtD2D+tv/AN8P8mguBbYdDnjiP9KbctSwLcAiCRMHzz19aMte6PlXn6fjpQB6myGgyecEGI8/jIxBrP622bCO1qTu3blfxwQNoIiekAqBML6RRna/uv8A3tugvaH/AHdv4v5rQUWn7SbTW2ANtUx+udd6tt25md0Kghj/AAlZpNf+UBgU7tCwxmCASQwwyuJWVJMgAg46Vnvab/drX8R/zWorTc6v+40/+XpqCPTe17XJ0vfhu+Y79S6sG2E7CUVZ3SvBMACOtdJ0GrFxENv3dqmDyBtHlyRgfLpXF+yf1bfwLXY+wf1Q+C/5aUC3b4B8SnGfDmP6jM0LpUtyzKWZmIPjbcBt6KDx+0Y858sEj3h8D/5qZpf1tz+Jf8AoI3BA8Ak+970KZwevTmI5+JobVWyF3KilgZjdsB887YmAOcY5FTXuW+B/lVa/H1/w0Eml1bMJNs22OAC6uY6ElfnzR1lUBIJWcAiY6STBNUP7SfxH7xRXZ/v3fifuFBotLtDbRx9QPn8MUSlggFgBH/txVNoeP+6fuq/t/qz8KD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hQSERUUExQVFRUWGBgWGRgXGB4aGhgYGxgaFxkaFR0cHSYfFxokHRcYHy8gIycpLCwsHB8xNTAqNSYrLCkBCQoKBQUFDQUFDSkYEhgpKSkpKSkpKSkpKSkpKSkpKSkpKSkpKSkpKSkpKSkpKSkpKSkpKSkpKSkpKSkpKSkpKf/AABEIALkBEAMBIgACEQEDEQH/xAAcAAABBQEBAQAAAAAAAAAAAAAEAQIDBQYHAAj/xABLEAACAQMDAQUFAwkFBAgHAAABAhEAAyEEEjFBBRMiUWEGMnGBkaGx8AcUIzNCUnLB0WJzsrPhFTRDkhZTdIKiwsTxFyU1RIOE0v/EABQBAQAAAAAAAAAAAAAAAAAAAAD/xAAUEQEAAAAAAAAAAAAAAAAAAAAA/9oADAMBAAIRAxEAPwDpuqY/6UI5kYjmaO1dvNC7cmgA1liX8gMc84602zZIU+I4Pn91E6kGfx8qFa5mKAnTOSCZ6x/Oju8NCaayYnzzROw/yFA4PP48qUHHNMIioysUEit6/jyp/eR5fjzqFRxRIsTQN/OelTW7vmKi/NfWnraxQSs9DNczwPOpjxUD2pNBLacGcfSlUiY4ptu3H0p7rM0CNTHthvLFeK45pAD50E1rbAzj4VOQP3h9lBAGnrbNAWi/CnrnyoLu8c15JGZoDRIprNQkknJpSxoJd/30649Cux++mi40xQNu3DuxUNxznJ+tPfJmmtB/HWgYhJHUCpXn8fjNMHx/H9KQvj5UCEnmf/akckA/Co+8J/Hwp+8R+OlABcQTPxFIxgYwfx5UtwU1be4gD0++g0er5ocAUVqTmhmcZ8+KCG7Zn4VD+aifx9tHXBjEeX/vSKnhzQR2ExFP25qdbQjj1pCKCE2waVrM4pxQxTrY+tBELHNSpNTLS/bQR7zS7vSnbRTltigjApe7qTZnFJ3fyoG7M0uyngU2fSOKAduY/HpS7KI2iaXuxQQbaeExS7KWDQMZcU1kxTmpxFBGbdLspzCvE0ELUu0CpNtMucUEVwAVGqVI1o8z+P50tnqTwJzxwfX76CK5bmh9QOaPK9RUV5JHrQVoEZr1sS3xqV8YNQg5oG3k6/KltJCEjpJ+maluL06VJY90j1NBbakZqvImTVhqgd3OAPtmhUXHxoHtmB+OKdzFMIn7amQYoHquKYbQmevH8/vp6UkZoEgU1rYMZI64+lSAV4JQLj6UNrdSVUlRJAJ9P9aG7b7TNoKqbe8ciN3ugckt6QDU+ol0IEZxJkQfoPrQJ2f2h3pIKxAmZmcjj60bOaodBZu2rhJt7lKxIYeY4+XnVwmvByVcesbh9VkUE61Emlhy+4+IAR5VLYvo/usG+Bz9OalNugaaZAqRkpjW8UCGnBTUS2yD6VIXNA740jUg8+K84oGhOtLFPAptA1lpp5pzcVCfTigkFeAHFKoxUiEGgFuJOR5Z9fjSWbZHJqZ7Qz5GvBMCgY3Smm3XrnNKRQB6jTAn41Dc0+BHSjmE0jCaCtKGlQ9MR/OirtqktJiTQWVwyceX45odz/Si7trxTUISSaBNmKUrAqVbdONvFBEBgU8CnhMV7b0oEVcU29qQiMzYAEk+gp8Yisl7Ta83rn5ssBEhrzEgADouSOY4mYk9MhD2bqGvXXvXAQWxbXcVKpPTarXATyYA6VanWFZ2iGPSNsjyYtuut16ChrKLtAUs6jmA2ziYMd3a6jkmm/n5aVtsCJAi3uuAfEadQB/3rnxoLb87XbxE/st4SPSPt44p1osPWen9T/pWebWd24COkj3km2N3SCls3LpbJIJOKs9M2N43gE8EQwjoQRg8nP8ArQWd0gwGVTJ6wfvpLdsCNpZccBjH0Mj7KFOo8jOPnTUvYx9CMxgdKA4336MD/EOfmpEfSox2ow5tT6qw+59poRmxEkes5+VNJPrPy+mKCzTtFWx4l/iUj7eCPgalturcEH4GfuqkFwgHM5nE/fHnPlUveMuQc+fxz1xQXFeAiqbvWLTvceo4+hEfZR+m1Rg7ju+QH3Y8ugoDQfPypDTLd0H0P3/CnxQJsn8cV7bTlpaBrLimIn21KwpooE20g61J0NRjrQQ3Rmn15lzTWoGkdaYRUi8Uy4OKCC4a9ZTH1rxGaktLg0Bt45qK0uM1M65NJZTFApMCKUZpjqadaGKB3ApVWlArxMAzgf0oKv2h7XGmsF+XOEUclvQfbWY7A7OAVnkPdc7mYHIJwQuxXcAcfs8VDe1663WM7Fe4sytsPtAZh7z+JgDtzyD8MCr2wZXDO6/2C5X/AMC2rcfM0A2o0fJcFf7VzYpHqG1DXG+EKPhQ/wCbrc5He7ekXtQB837uz08vOjnuJbiDbRj53Lds/wDgW5c+2kJ3RKNcjys3Hz/HqGC/OKCHSug8I3JGNourbJ6+5pVYx6E0Zb0u0bktvkZhCm7y3NefcTkwYoa5qypALhIMQ+qW39E065+E1IloNlVZm8007sfk987etA+02/KspBnJiQRyMGCcxUndsMCOs5x1g8fiKiu77XiIPr3160mOJVUG0MPiPKc4n053AOGkECCQcjzk/SIoBrtvxecjzjr0HBpoGeY/rUt1p4E+fUGnA/vD+vxigDZXBjJz5TjzmRFSBDMtnzgYHlE/jipTAM7fu4B+teN0EYJ8+sfcRQMs3zMAnGMjED16cUXauEYPlj+v30PukjmJOQQRERnmfsonTWwBOYPp5cfD4TQI90ZxwOnx+o5q00+o6NIOR5/digF9DxzMeXJHSfnUuwNGenTGces0FiF8q98aH0z7R5j4z9POijBoFZajinmkoEimgYpTSDmga9MuCnu1IWoGqtR3FqWaZFAKyyanse7TLifU1LZTwmgL60pxTjimkUDbYmnRFNC5pw+6gcBWb9r+1G2rprMm9ex4RuKJ+05HkB5x0860iis5Z9n2/Obt26yEtt2yC0KOkSADP9k9M4oK7R6S1pQttYU+T37VtiTyfDuuE8nnzoveH90I8nnur2oz6M+1R91WOn0KqcG5MkkpZCTx1W2OmJmf5T3OzFddri44MiHMyPUnNBUXdXcU/wDERYPWxYUepJLOBg9OtB94pG5xabPhLNf1czEEAAKJ9Ktb/Z6I6hLSANuJJYqJEETHPXmpUZEMm5YQ+QAJj4lp+ygESwwB2M49LNuzZmPIt4s/GludlNcRSULGBIv3rjfVRCk+nFWiX1P/ABHafJSB9i8es1L4PIkDzz88mgprPZ72yIbT21Gf0dpVP/iNw/Oh/aJL9u076bfcullDG6GYQBnu1GzMH9kRgzni7Oo28Kqg8eIj6BUNDarUeDxQTGIwfDmTIjBK9OtBiTe7XBhtPpnIPI3qfSPH9kCpP9va6yP0nZ1wgdbVzd9JUyevNalb9i4Z3WpHRvC2PIHp8qKUtHhXcB+6yt9MATQYtvyhqn6zS6q2Iz+jDfP3h91EW/yh6FveulPR0uDjAmFIrZ3b5GCDBMZUeec7h5eX1oW7ZsuDuSzB53W5HOf2SJjrP1oKSx7V6NgCupsH4uLZ8sBo/E1baa+rjclxWk8qwYT8p6DmvX/ZTSXIB0tkjjAAI5PBWB8/OqrW/ky0DZNkoB+6VA+oaR5f60F8FgQ0T5cdZEScmliTwMjnkfKs6n5OUU/o9Tq7Q/sO4HkMAkcR8c9TT09j9YHBt9p3ioiRdtrcbniWWRQaJbBEHIAHnjj4c9Jomy0dSevSPlgVl7nYvaq5XV6a6ePHZK/ahxXrGq7YUeLTaS4R+7dZJ9fFuFBsQ80tZF/afXJ+t7Nudc2r1u59nhPyqr0/5YrG4d5avpbYe+UHhIwdwDNieo44jqQ6AEpClDdldtWdSm+xdS4p6qZj4jkfOjiKCB1pj4FTsKicYoGNTQKdTd2aCO5T7R8Jpbi16wsKaAs9fhSbqVuaaBQSJ1rwFItPAoGmhrrw2ZjH7QUTnzIJNETUF+Qcboxxt+pLH4cCgg75OpHzuE/cTFMDpmIInyY1KNxgzcx03Jn4hRUtvMGD5yWNABcUMykIY8QnuzIJEcEAx61PbVuIaPgoj6nNGi0PLPnmnDTKMxPrFBX3LeZKj5t/QVFqO7ghzb2noxnPwYgHirBtKhyUH/KP5ivFUXgKPmBx0HpQAL3RXahBn9wLz5iOD91T3wQBzz5CRM4449aJS9PAH1n7qB7f1d9LU6e0Lj7lBDA4UzJGRMY6xmgAv6dpENiR7y5+GQRB+FNXsRSsNbU8zlFnOd21ROftog9lHdHc2YnmPUkT4cU7/ZQXoy+qPcX5QrfyoBf9msPHbuX0dQAAbsoRBHjB3zjrHlRum1F3YHdl29SVJHodxVMR6Y86iGlKnDXCCeS8/D3wfqcVzDsf2dt3rjKLj2tpbwjvPFBAPuERjdx91B1ayFuL4VtOm45VARIyZg4NTppATm2k/wDe6cenWqn2R7MFvTAW3uOrFiGLk43GPeMnwxzVvaFyTLP6Sgx8ZYzn4UETDnwFRPR4A+IBIH0pFSf+tgGCA0g9II2jHWccDNGPuiJOeTtED7f61xD8s3b+p0vaKrY1F60DYRiLdxkBY3LskhSBOB06UHblMRhoHp/U0pvhQxY7VEZaFUCB1Jzmef6Txf8AJJ7Ya29evG9qHvqlrwpdu7VLF0E7ipIIBbz5rpB7Yusd0so/dS/pXXGIBYBs/GgOudrFl8KgOcD9LbYAkxna8kdMCfIVypkWXUXAo33CUuCUHiOVJyJMnwn5V1u1rtxk2GVed+60yyMj3XLc+n0rl98ObjAdwZLRukMOsZbIzzxQVd3sBVY3LRe03Iu2G6+oBmM9Ca0HZPt3rdP+sZNZaWQTAt3h65I3cdRQKdnMSSdPbxgtbuFCOuJBqb8zABLpfTOWIW4ABjmZPPkTQb32f9utLq8Lc2XP+queB/ocNz0NX5GK4zc7GsXCButXGnH7DmTiZgTnoo4x62nZuq1+kMW7huIAv6K+C23mYf3gIiKDpjcmoAM1Wez/AG+dSH3WblpkjdMMsxwrDk9YiYieatlHH4NB4Hk1LaODUe2pLYwRQEOKZFD6vtJV86FHbtsAkkgAnpPHwoLS3XjdnEEfH7sVVL7UWCu4PiN0x0if5VB/0y0u0sbhG0AmVMgEA5+RoL0UJdcFyIOIzv2zI6QZxHl/Oszo/wAqWiZioa4IBMlDHWPhIE1eaPtQXUS6rqEuAMu8QY/5hQTttHvNt/8AzN9OaU6YOPeWPLex8v7QzilXXjcQbljHTvMz6jpiiPzhf30+TDmgFPZSnEg89Jz55Y0jdmgcsv8AyL/M+lLc7XtLg3FHxn+lMHbNogMHkT0Vm+4YHGTQE/mCwOsf2U//AJrz2+oB+W3+lRv2nbWTvkDmMx1mBJHxqu1ftnpbZhryycYznyPrx9R50FqoJAy/TqtP1K+Ayo46n746VRW/brSQx71oWcd20nBOBsk8GidX2jvtbgLyjM71FskAGVIeCPQ4z1oCu8lj4GBPSVkgdRFzjOflNEOgIgqw+DQR8w33TVVb7KTczMisehKgtnHP9f8ASjbjgr+zHMEeuOPWOtA67ovDh7o9d5J+0xXK/ZPtFk7RZVgd4123k43EkqcceICD611PUKrKZ64lSwP1QyPiKzPcaUDx6V9xEn9CkluudmTg9aCy9g7+7RpkYZhjIwYEH7av2Row0fKqDs5VWztsW7tsKYCwoiecBgCJnqY4xgVX9tdpNYVi128g2sc9wICiTtEGYGeCfjNAV7fe157O04urb71i4TaSQoBDEsxAJAAU/WuJ/ld7WGp1dm8BtD6a0QJmJa43PpujiqDt72hvali1y/duAuzKGYwoJIACe6mOgxmoL+pOo7oXGVRbTuwYJ8O5mAgDgbyB5AAdKDX/AJE3I1xgqJtuPHJWfCcgETxiuke1HtUbev02k09nTXWuFe+LWw0b2KqggjY0KzEt0iK477Fa25p77vajvLYuFZHMWyT5HIH8+lU+q7UuXdQ97cRcdzclSZDbtwg8yMQfQUH1PpLn6JlTutw6WkZEknEjEcZM1z29YtMSTdthpgpcBB5wQ2Jn585rXeynbzajR2rrlmuFVFxVdCFcQCDDY3e98GExWSXtk29ytdsKoZlHeKGMT18Qzxz9aCSx2fcAm2jODGUuyCec+E/6xWa9stRcgvF1Lg8JYXMDxgQ2fFg+XUeVXadsW7jR/wDLnPQhjbaPSXAHwB6VnvbTTXCyrbtllgM21mcAlySAZ8WAp60Gq7Buj81sd53Zm2pPeD0yS2R1+6rNbJJBtm4oxm2wdCJ4KzAMYx61W+zqH82shiR+jUEPY3rwMHqc/OjL1xMKPzXERIe3x0gt4ceXlQaH2Y1EWbpuMsLcIJC7P2U97jOef6VZprAbjIPeXaSPRuPuNcb9qe0bqOET3HtiRbcupIcsDORPGPgetV+kGoS4hh1BgnJ4jEwfIHn+dB3kXhMTmJiennU1i4GBIMg8EVwvWPqA7XF7ySSAc8cQPl0o/sjtzUIht7rgBQqFk4ySxA+dBq+1tdnEnBMjz6D7TjzH0xnaPbd0L4JBPhB3icEnc2T0kfX0rpOo9mt0xdZT0xifx5VT6j8nlu6zE3LsqYwVhZByv7vPHPhPQ0HK29o7niJzM7ZHEkzB5kHMxihbPazsvj3MyiR4uBnHnxz8OtdST8kVgCWa854y6r1OTC9BApl72Ja33S27q7be7wXLKXVIbJDeHMRPibnjaDQcx0vakLtRJaZgnJMmF8jMxXbuxPauzb0VmbpIhbQIU7d6oFYhiF3ruVvEJH30BpdHqLThBpNAwPLi13WI6wXmcDjr8q1COxG1rVsAe6FefsNsBcTwTigXQ9opftLdtXQyXArKS8TuGB1K/CJmZ4ow6djylv6z9JSqS3dN1it7QMqjG52tXEI/s+In6qPrivWZF64W0wWwoVbbQpdmBbcyqoJCEEQWI93jxUFlf0kH3V+gwfSRH2VDa0AM70BzOAnyiZ/l0qLtTV6e2iteNy2qxkG6kDgT3fIk9eJHmKrT7Vdnsf8AfWXj/jXlGPOYAHGaDQ2NGEVoUKfhbXjzjoev8qE1IvN+rNs9Ya5t2r1Mpun04iDVTZ7d0W8n/akqOUa/bKjpPiQt5YLRxii7XbmkY7bfaFkEmAFuac9OI2ZHPJ86A1e+k94lsDJ/R6l+Mcjux5ipr99URN6qBMQWLT4SOSvOev1zVfc0iuG7vWJB/sWmEzydhWRIGOvnVD7V+1otWVRWa9nebtiyrKQDt2ndKKS8+IExEdaC51/tTprYDNcsqTJE3Qp68Djoeapb/tdpyCPzpEkwsXSY6YYISR6Hy6zWH1urPh/QahczDW9s+ZU7hub9qMSFORTj2gR4DZ1fAYlQh3GSJfbcxBA5z/MNv2d25buCLmqt7+jAsojoIBUMfMmhNV2iwc93qrR5kLvfceh/W7lPnk8DjM4HtLtW5ZUwmusz1a6qD47QCSeevWqxe27sTAjjx6gyxIMk7WXJkSfT40G3PbGqTebl1bwaAAEKkRnpJn0PrmsH7Q9rs++QZbdyMCeYB44oZvaK6T4lVuAAWdoHl7+fnmo7mtEy+ntN1mbo+64KCoJ8PHX5/CvAHcPLkVbaq8sEixZJbPh72V8+Xyc+tA29OzZ7s+kSP6/bQTaLtNhMDxEMu7qFIIiIzAJjy+lA3bcZnJ6QccVcabQuwaLAMRks2OOgah9V2Q/7qj1lj9hk/ZQXH5NPaI6XXJltl39E6j9qTK9RB3YmcSa2Ol15e65Rn5MAhiM5ztkz/PzrmvZuhuW7yONh2sDhx/IzmtTpLtwCBZQkcENknOASp8gOs0G8tapu7JJDdIYlfLpB6n4VV6uy3S1aCkxIIPoIOycfHz8sYRtAxJe5ZeWY5F2MckA7GB+PpxmgNNor8jbgZKhip+oOCPjQdWtaN1EraugDk27vlOY7xePUfGkvax0gN+cqP7S7uc8ncSMnk1zns29ctXP0trvFB4Crznnb0gERI6eVaC97QWTA2XQ3IAQocfu5IJEc5FAf2j2uEcBCSCTudU2kZHI27Zg9ACKmXt3bAMkjjO7PSfTkxHQ0vZ+o1Fwt3di7tYzvksYO3DMwgDA4j75l0nsq4csz2hL7SjA6ja3BD93i3jiWEYmgj7T7aIfaSVMAMQJX15Iwc5+0TU+k7SAhmG0FiAx8tpJj5qOI5r2pu6XTOouPpZJDD9HqIAgjLSwMgkbSI4rT9kdkDuLbE2bkA7WllVpIKlgRDGAvK0Gm1Ha1oMQ3Kx068QPUEUy9rkCkyg88g4MdACTJI6GZ9axPbOtbY12A2SYmY4kjPA3Tjz6VhrHazrq7rX7lyFmQockCGHhzGAzAE7gOmPEA7BoPaUOPGbYYHbCNuGeJLBcxmMnBp1vtHczCDIG4bSDK5yQcgGDz5Vx5PaVLV9tyreFxVEywAU7Qe73CTIAJIHQ+9iD9P7SLZ1QWXcsAcMWkSoB27Z3d2pwpzg8yAHT37URdxuMAoZVMgqBugZ3H+1+JAqxt6xMbSMYA90fDjj/SsNd7SsjTm9Aa24MbWJDA4wGEST0gAyfWqLQ+0iG+FAc22QBWypJBmCYA3cjcIxnJGQ64mu3A7c7fv+f4igdT2qlprffXVTeY4O0sZIkmdoxiTkwPKcjru2BYITeYdCXZ23FQGBhoBmNxzxgxxIxHtV2kb+pV/wBK9i2Qsru3RvLTkYwB4hj3cjBoO6JsI2kLEzBzJmcgjJnNDv7O6dzJs2SeZNpJ4xPhyPjWTt9tG8C1pt0kY70EYwSABtEGMExJM8wbDs1woIYOGOILAkCfeIKjkCTC9DQFD2G0v5y1zu5kD9HsQWogqQihRzuzM9M0C/5NNHLFdOUmfCL7hBERtWYAJ8xAx8iW1Jtg3nuXduJCtbAyeSVQcCOowKI0mqZtodoByCLrSYPQHMdDBjzGaDN3fyVKboI7m2mJlEdhHJZioYyDESDmZrK+1fsZ2ir29njtgBU7nISCWA2iYiY34kz6V02+jXDta5f2mJCqsEwYEsjH0wenPnZogG0x4oBJHMTxMAkdY+cCg4hY9g+0r2LgukrgCZj7QB9aNT8kWvdjL90PJrpP+At9sV2F9XtmSeoAJJmAOImBkc+dRL3YcMbpB27ineJtPInaVDdYBx0HpQcf7R/I49rLauyzRMHcCfhPlwSYAPWq4/kzvBoVkAx4iy7fskkesfGK7m6W/wByAoJEjockER65GTTLYIgm2WgsVIMg5OIxBAAAPrig5DZ/Jimd2o8W0sVS0XIAP7JMAnBEUTY/J5kbGusrMIJsn3R1cBoU84JPwFdTe1uIUSB1BWQQZ8PO0mOueOKRuzhAXe6IDAFsbInBDfskcHCgzxI5Dlmq/JvdRyIEe8IRwWHXaCIMep5IFWnZn5LbTAFr5U8MBYYfLxNng5mt09splSx6n3gMxPE5z0UzIB4JqK2wCEgHcQSuwFWPUYIjCke8MEcRQU+i/Jtp0B/SXDugSAi8GPURj78VP/8ADbSFZJumOYdeeSPcqxv6xpWHllPjEJu8v7JHEY6faF2hqcqSzpLhTuY5mZG1XAX9nx568wZB2h9itBuKBXLLAZWukESJGFjBGZqytexmjQQNMD6FmPzy/wApqPStYCse63QSJK7yYiTuMnqOT/Om9/bG0C3aycqp2t/FtLKYkDp5UBx9nNKBH5tb+G3n5Gq+/wCz2hUZ09gbuJGDHw+8VT6zs2+wDrqXtSQ7iTlJiFGCD0gNGY5iqiz2YO93C+oaWKk3LjOCRyZIUE/wwYAzyA11j2Z0AONPY4nIn7DNSXdFpbQ3ixZTjxKiLIjzETzWV1RbumUaju2QEF4AZzG3mVE+p49eawXaui1ClRvuXkAEFQ2wSIK5wpjBwPnQdutm1cEqA4MDwv8AMTByMz86hv3DJlVCny3SP6/ZXBtN2vesnw95bJEGNwLZyJEBjgT5Z61O3at5lUM7lZJgswgMSSB8cjr1oO1oNygyGHPgLQTGdoLdfXivabSWwOOswWMAzOMxyK5DoPay+iwjE+HaBtE8+cDac8nJouz7RO7A3i5B8PhbxZPPHQ+dBrtdYJunxSBEgZJWBiJgwBMnqc9IyXtHoz3gKuFUgkgA7icnEn3smOeR5TW31iWzdCbgDc27TEyCYCggRIPn9lZrt7tRbKm3bQG+P+IsEAkrsKiNrZHn1UgHoGMfQspuJtcCB4mEQuCcdD70dDmagGibunZUbwBG7zgL4gq7IaCcGPmemLPTdq2nUJfDF9xyoyhBkhVI989WIIUQIJOLXsW4bO64iO1pE2E3GXciuZggwtw8CVjDACZigrexbRuxacM1twG3Z3KQASyZI8zgGBzFaux2RYtIrm5tIYm0wUMDu8LI/vADcY3HznEAmht9vakoxXTKlp/cAEkRIJ34gyB4YGOBS6LtW9dtpB3bbggmSQ3PghgWhk3BAP2em6guu0dCb7brAF63cGxt6i0VYCVg7V6boIiYEGYnUWnt6SzbZ0uBcA91B3ts2sYRupPl14rH9rreuXNmmS8pWCA2Cvdld1wMTBwGnaZ3MKsP9t3bm1iXlxLWztja1wwshRsuKsRkc5EMaAk+2G91NhbyopEGNu7YPEtwx45b9lCGw0yTFR/mtm9rF73Uu9wYFoISAFJADGdysApJABxOZarjsnT2nHdB0lVljBFza87Q+2CSRI8RBgzGaH1/suCC0o911mbrM8Dg7VXEAtu6cASJMhFpn3PdRLT37dwGQtzxIN58VvvSN0yCdpgfZUCvrdPuc6Z7b3IX3++iGgFiQRMQZG0cmTEDO9pFbdrfbvXTcTJJQKoI2iUg7pOZWTHi8OMbH2K9r3voFuB0dgpJ6lR4NwEQJIMRAgZMgyEVn2o1n5r4tM4bAJa2/wCkXhiNiQP2jMyMGDmrnsvtS+z7DaUqAAG3C0ZMEhlIySBuiPT4E6T2ntBClxmFxTDWxJZQYYRmSoBGZ6RziiRqLW0Em4B+s8QMHBJ64gnhuMehoDWstJ8AA4kZJ5x6dPtprnu1LDAlS0zEYU5JjCjmenrQNjVi4mAysZO/LQM9dwHBJ8sHHAIfaPtTptOlu2ym4pXcYAUAATDfsjjiguNTpiwBVtpkENG7EfEDmM0Iumec6kN6RkxJgjcRwQZGah7P9rNLfUSGA2rEpKzGQp6xEYo686AMU5JCgMOWhfQfswflQDW7j7h4gQMNIktMciMA5+yqrSdh6a27tvub25Jv3iVWSVAzKqI+UdRFXqNBhdzEzG8AA9TBgbJyYOPhIqSzjb4VC4AgdSQGx5GT06UANlleYU92wEtMRgAQcQcxH3yKjt6Bcsqg+HbtYeRP06yZP9LxrHB6jAMcecRVbYt29im2RyNuyBE5jjw7i2Z86APVWLikXFVmndugyeTtAGViMfPpXrF576bTCEHrI4IYEAGOBxJHE0Q1i6twM1u0U43CA4GWOSJOZxnkzRA7QR032yWBwCviyAY4kRHX4UA/e6gEERtgkKIG70bwyPiI6U7VCYcqwPEHLCeQDuKxk42mmLq227gqKYDHwkwuDlhOcnHWT5Gpr+rEgAMg5BAEMSMziVEHkwZjmgodVaYblt2SylVICnYcn3ZK7TE4gnjjOcJqextbbaUsXmAA6bj7vJ5+2OtdXuXvGwRyxUZWevqYxgg4j4echZSD4iT6yvE8H+frQc2bRa3YN9hiDLFRAieV6mOePsigGt30skmxc2knG2TPUuJ8U/w5iumvotzAhAYI8TPJAJJkSszPSYoZ+z4AAbeN2BAIUDgAgSpET9I5oObdn6W1fX9Kj22UeI3HKBiAJgbZJx08s80J/wBFWywuowCz4iPCfhgrz1FdU1FhpBFwjxYDZBEGZxM8dfOhNXYSGcAEGcr1JBzjnjyoObt7K3YJ2u+MsBAJ94gddvmTg/KKJ0XZ7ARt2ETM/u8geIiTgZHnxW07O1TFoNq/wGGBE8xhusedTvatX/CJXwzG0oRBxiIMefXOTxQZfX6fa3iaBIM8wRmY86qPaO2p37JKKpIkmCeDLAQzA8z14mtT7QftfAf4VrJ9qfq/+b+dBlLdktcaCFJEBVBzMAqJJjEkknz86v7mjupcuTbuWy1uTDHxKWRfG3DiSSCMTxwKBscn4n/Ca6129/8ATLP8Gk++zQcx7RRC623uKRbUhF3e7uYSrttwoUmSCZKzOQBN2Rq2tdz3ZHiBECSwG44InDS5jAgicmDRPaXun+Kz/hFV93/7b++ufetBq9FevI6raMhbbBkZlIZ0ZdxJPTb4wxAIEZIzVD2hqQzsw5CIxZBClwVJYYUBmCsS2TIaMGtR7Efr9J/cX/8AGKynbXB/u7f+Q9BpfZvtq4tssB3dg7ipUSwaVlrhAJJMqADlpGaN7O7SfUlngokBt448RQlFT/iFAbZAP755rN2/df4D/Merb2c/Xaf/ALZd/wAtaA/U2gpJtsO5YklmUhVdmW3KCDtPJjPXiKh0+iFy4igXSZYli4DKCcbViOpMk9TgGrm5xd/vB/iuUVb/AFLfw/8AkFAHf0dm3dRkQM04HJuEArklehjBI6kDBqrPbj3j3eWC4nlRuJSGmS0Ntjz2k9cWen/XXP7+1/mVT9i/8X+Jf/UUFn2Z2r3zC0rKo8SswmTDeEDCqAICgzJ6dYXeEsC27C6o27XKDc0FC6MI5fA8snoKrfY//eNP/d3P8xaJvf7h/wDtf+negel3u7IuOCLZchFRiJO4ou/aGhscDEkA4Vo11vTr3gYIVwGkjxM5VtqkTJgM/wAzyazHtH/uuh/7Wn3CtD2D+tv/AN8P8mguBbYdDnjiP9KbctSwLcAiCRMHzz19aMte6PlXn6fjpQB6myGgyecEGI8/jIxBrP622bCO1qTu3blfxwQNoIiekAqBML6RRna/uv8A3tugvaH/AHdv4v5rQUWn7SbTW2ANtUx+udd6tt25md0Kghj/AAlZpNf+UBgU7tCwxmCASQwwyuJWVJMgAg46Vnvab/drX8R/zWorTc6v+40/+XpqCPTe17XJ0vfhu+Y79S6sG2E7CUVZ3SvBMACOtdJ0GrFxENv3dqmDyBtHlyRgfLpXF+yf1bfwLXY+wf1Q+C/5aUC3b4B8SnGfDmP6jM0LpUtyzKWZmIPjbcBt6KDx+0Y858sEj3h8D/5qZpf1tz+Jf8AoI3BA8Ak+970KZwevTmI5+JobVWyF3KilgZjdsB887YmAOcY5FTXuW+B/lVa/H1/w0Eml1bMJNs22OAC6uY6ElfnzR1lUBIJWcAiY6STBNUP7SfxH7xRXZ/v3fifuFBotLtDbRx9QPn8MUSlggFgBH/txVNoeP+6fuq/t/qz8KD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xQVFRUWGBgWGRgXGB4aGhgYGxgaFxkaFR0cHSYfFxokHRcYHy8gIycpLCwsHB8xNTAqNSYrLCkBCQoKBQUFDQUFDSkYEhgpKSkpKSkpKSkpKSkpKSkpKSkpKSkpKSkpKSkpKSkpKSkpKSkpKSkpKSkpKSkpKSkpKf/AABEIALkBEAMBIgACEQEDEQH/xAAcAAABBQEBAQAAAAAAAAAAAAAEAQIDBQYHAAj/xABLEAACAQMDAQUFAwkFBAgHAAABAhEAAyEEEjFBBRMiUWEGMnGBkaGx8AcUIzNCUnLB0WJzsrPhFTRDkhZTdIKiwsTxFyU1RIOE0v/EABQBAQAAAAAAAAAAAAAAAAAAAAD/xAAUEQEAAAAAAAAAAAAAAAAAAAAA/9oADAMBAAIRAxEAPwDpuqY/6UI5kYjmaO1dvNC7cmgA1liX8gMc84602zZIU+I4Pn91E6kGfx8qFa5mKAnTOSCZ6x/Oju8NCaayYnzzROw/yFA4PP48qUHHNMIioysUEit6/jyp/eR5fjzqFRxRIsTQN/OelTW7vmKi/NfWnraxQSs9DNczwPOpjxUD2pNBLacGcfSlUiY4ptu3H0p7rM0CNTHthvLFeK45pAD50E1rbAzj4VOQP3h9lBAGnrbNAWi/CnrnyoLu8c15JGZoDRIprNQkknJpSxoJd/30649Cux++mi40xQNu3DuxUNxznJ+tPfJmmtB/HWgYhJHUCpXn8fjNMHx/H9KQvj5UCEnmf/akckA/Co+8J/Hwp+8R+OlABcQTPxFIxgYwfx5UtwU1be4gD0++g0er5ocAUVqTmhmcZ8+KCG7Zn4VD+aifx9tHXBjEeX/vSKnhzQR2ExFP25qdbQjj1pCKCE2waVrM4pxQxTrY+tBELHNSpNTLS/bQR7zS7vSnbRTltigjApe7qTZnFJ3fyoG7M0uyngU2fSOKAduY/HpS7KI2iaXuxQQbaeExS7KWDQMZcU1kxTmpxFBGbdLspzCvE0ELUu0CpNtMucUEVwAVGqVI1o8z+P50tnqTwJzxwfX76CK5bmh9QOaPK9RUV5JHrQVoEZr1sS3xqV8YNQg5oG3k6/KltJCEjpJ+maluL06VJY90j1NBbakZqvImTVhqgd3OAPtmhUXHxoHtmB+OKdzFMIn7amQYoHquKYbQmevH8/vp6UkZoEgU1rYMZI64+lSAV4JQLj6UNrdSVUlRJAJ9P9aG7b7TNoKqbe8ciN3ugckt6QDU+ol0IEZxJkQfoPrQJ2f2h3pIKxAmZmcjj60bOaodBZu2rhJt7lKxIYeY4+XnVwmvByVcesbh9VkUE61Emlhy+4+IAR5VLYvo/usG+Bz9OalNugaaZAqRkpjW8UCGnBTUS2yD6VIXNA740jUg8+K84oGhOtLFPAptA1lpp5pzcVCfTigkFeAHFKoxUiEGgFuJOR5Z9fjSWbZHJqZ7Qz5GvBMCgY3Smm3XrnNKRQB6jTAn41Dc0+BHSjmE0jCaCtKGlQ9MR/OirtqktJiTQWVwyceX45odz/Si7trxTUISSaBNmKUrAqVbdONvFBEBgU8CnhMV7b0oEVcU29qQiMzYAEk+gp8Yisl7Ta83rn5ssBEhrzEgADouSOY4mYk9MhD2bqGvXXvXAQWxbXcVKpPTarXATyYA6VanWFZ2iGPSNsjyYtuut16ChrKLtAUs6jmA2ziYMd3a6jkmm/n5aVtsCJAi3uuAfEadQB/3rnxoLb87XbxE/st4SPSPt44p1osPWen9T/pWebWd24COkj3km2N3SCls3LpbJIJOKs9M2N43gE8EQwjoQRg8nP8ArQWd0gwGVTJ6wfvpLdsCNpZccBjH0Mj7KFOo8jOPnTUvYx9CMxgdKA4336MD/EOfmpEfSox2ow5tT6qw+59poRmxEkes5+VNJPrPy+mKCzTtFWx4l/iUj7eCPgalturcEH4GfuqkFwgHM5nE/fHnPlUveMuQc+fxz1xQXFeAiqbvWLTvceo4+hEfZR+m1Rg7ju+QH3Y8ugoDQfPypDTLd0H0P3/CnxQJsn8cV7bTlpaBrLimIn21KwpooE20g61J0NRjrQQ3Rmn15lzTWoGkdaYRUi8Uy4OKCC4a9ZTH1rxGaktLg0Bt45qK0uM1M65NJZTFApMCKUZpjqadaGKB3ApVWlArxMAzgf0oKv2h7XGmsF+XOEUclvQfbWY7A7OAVnkPdc7mYHIJwQuxXcAcfs8VDe1663WM7Fe4sytsPtAZh7z+JgDtzyD8MCr2wZXDO6/2C5X/AMC2rcfM0A2o0fJcFf7VzYpHqG1DXG+EKPhQ/wCbrc5He7ekXtQB837uz08vOjnuJbiDbRj53Lds/wDgW5c+2kJ3RKNcjys3Hz/HqGC/OKCHSug8I3JGNourbJ6+5pVYx6E0Zb0u0bktvkZhCm7y3NefcTkwYoa5qypALhIMQ+qW39E065+E1IloNlVZm8007sfk987etA+02/KspBnJiQRyMGCcxUndsMCOs5x1g8fiKiu77XiIPr3160mOJVUG0MPiPKc4n053AOGkECCQcjzk/SIoBrtvxecjzjr0HBpoGeY/rUt1p4E+fUGnA/vD+vxigDZXBjJz5TjzmRFSBDMtnzgYHlE/jipTAM7fu4B+teN0EYJ8+sfcRQMs3zMAnGMjED16cUXauEYPlj+v30PukjmJOQQRERnmfsonTWwBOYPp5cfD4TQI90ZxwOnx+o5q00+o6NIOR5/digF9DxzMeXJHSfnUuwNGenTGces0FiF8q98aH0z7R5j4z9POijBoFZajinmkoEimgYpTSDmga9MuCnu1IWoGqtR3FqWaZFAKyyanse7TLifU1LZTwmgL60pxTjimkUDbYmnRFNC5pw+6gcBWb9r+1G2rprMm9ex4RuKJ+05HkB5x0860iis5Z9n2/Obt26yEtt2yC0KOkSADP9k9M4oK7R6S1pQttYU+T37VtiTyfDuuE8nnzoveH90I8nnur2oz6M+1R91WOn0KqcG5MkkpZCTx1W2OmJmf5T3OzFddri44MiHMyPUnNBUXdXcU/wDERYPWxYUepJLOBg9OtB94pG5xabPhLNf1czEEAAKJ9Ktb/Z6I6hLSANuJJYqJEETHPXmpUZEMm5YQ+QAJj4lp+ygESwwB2M49LNuzZmPIt4s/GludlNcRSULGBIv3rjfVRCk+nFWiX1P/ABHafJSB9i8es1L4PIkDzz88mgprPZ72yIbT21Gf0dpVP/iNw/Oh/aJL9u076bfcullDG6GYQBnu1GzMH9kRgzni7Oo28Kqg8eIj6BUNDarUeDxQTGIwfDmTIjBK9OtBiTe7XBhtPpnIPI3qfSPH9kCpP9va6yP0nZ1wgdbVzd9JUyevNalb9i4Z3WpHRvC2PIHp8qKUtHhXcB+6yt9MATQYtvyhqn6zS6q2Iz+jDfP3h91EW/yh6FveulPR0uDjAmFIrZ3b5GCDBMZUeec7h5eX1oW7ZsuDuSzB53W5HOf2SJjrP1oKSx7V6NgCupsH4uLZ8sBo/E1baa+rjclxWk8qwYT8p6DmvX/ZTSXIB0tkjjAAI5PBWB8/OqrW/ky0DZNkoB+6VA+oaR5f60F8FgQ0T5cdZEScmliTwMjnkfKs6n5OUU/o9Tq7Q/sO4HkMAkcR8c9TT09j9YHBt9p3ioiRdtrcbniWWRQaJbBEHIAHnjj4c9Jomy0dSevSPlgVl7nYvaq5XV6a6ePHZK/ahxXrGq7YUeLTaS4R+7dZJ9fFuFBsQ80tZF/afXJ+t7Nudc2r1u59nhPyqr0/5YrG4d5avpbYe+UHhIwdwDNieo44jqQ6AEpClDdldtWdSm+xdS4p6qZj4jkfOjiKCB1pj4FTsKicYoGNTQKdTd2aCO5T7R8Jpbi16wsKaAs9fhSbqVuaaBQSJ1rwFItPAoGmhrrw2ZjH7QUTnzIJNETUF+Qcboxxt+pLH4cCgg75OpHzuE/cTFMDpmIInyY1KNxgzcx03Jn4hRUtvMGD5yWNABcUMykIY8QnuzIJEcEAx61PbVuIaPgoj6nNGi0PLPnmnDTKMxPrFBX3LeZKj5t/QVFqO7ghzb2noxnPwYgHirBtKhyUH/KP5ivFUXgKPmBx0HpQAL3RXahBn9wLz5iOD91T3wQBzz5CRM4449aJS9PAH1n7qB7f1d9LU6e0Lj7lBDA4UzJGRMY6xmgAv6dpENiR7y5+GQRB+FNXsRSsNbU8zlFnOd21ROftog9lHdHc2YnmPUkT4cU7/ZQXoy+qPcX5QrfyoBf9msPHbuX0dQAAbsoRBHjB3zjrHlRum1F3YHdl29SVJHodxVMR6Y86iGlKnDXCCeS8/D3wfqcVzDsf2dt3rjKLj2tpbwjvPFBAPuERjdx91B1ayFuL4VtOm45VARIyZg4NTppATm2k/wDe6cenWqn2R7MFvTAW3uOrFiGLk43GPeMnwxzVvaFyTLP6Sgx8ZYzn4UETDnwFRPR4A+IBIH0pFSf+tgGCA0g9II2jHWccDNGPuiJOeTtED7f61xD8s3b+p0vaKrY1F60DYRiLdxkBY3LskhSBOB06UHblMRhoHp/U0pvhQxY7VEZaFUCB1Jzmef6Txf8AJJ7Ya29evG9qHvqlrwpdu7VLF0E7ipIIBbz5rpB7Yusd0so/dS/pXXGIBYBs/GgOudrFl8KgOcD9LbYAkxna8kdMCfIVypkWXUXAo33CUuCUHiOVJyJMnwn5V1u1rtxk2GVed+60yyMj3XLc+n0rl98ObjAdwZLRukMOsZbIzzxQVd3sBVY3LRe03Iu2G6+oBmM9Ca0HZPt3rdP+sZNZaWQTAt3h65I3cdRQKdnMSSdPbxgtbuFCOuJBqb8zABLpfTOWIW4ABjmZPPkTQb32f9utLq8Lc2XP+queB/ocNz0NX5GK4zc7GsXCButXGnH7DmTiZgTnoo4x62nZuq1+kMW7huIAv6K+C23mYf3gIiKDpjcmoAM1Wez/AG+dSH3WblpkjdMMsxwrDk9YiYieatlHH4NB4Hk1LaODUe2pLYwRQEOKZFD6vtJV86FHbtsAkkgAnpPHwoLS3XjdnEEfH7sVVL7UWCu4PiN0x0if5VB/0y0u0sbhG0AmVMgEA5+RoL0UJdcFyIOIzv2zI6QZxHl/Oszo/wAqWiZioa4IBMlDHWPhIE1eaPtQXUS6rqEuAMu8QY/5hQTttHvNt/8AzN9OaU6YOPeWPLex8v7QzilXXjcQbljHTvMz6jpiiPzhf30+TDmgFPZSnEg89Jz55Y0jdmgcsv8AyL/M+lLc7XtLg3FHxn+lMHbNogMHkT0Vm+4YHGTQE/mCwOsf2U//AJrz2+oB+W3+lRv2nbWTvkDmMx1mBJHxqu1ftnpbZhryycYznyPrx9R50FqoJAy/TqtP1K+Ayo46n746VRW/brSQx71oWcd20nBOBsk8GidX2jvtbgLyjM71FskAGVIeCPQ4z1oCu8lj4GBPSVkgdRFzjOflNEOgIgqw+DQR8w33TVVb7KTczMisehKgtnHP9f8ASjbjgr+zHMEeuOPWOtA67ovDh7o9d5J+0xXK/ZPtFk7RZVgd4123k43EkqcceICD611PUKrKZ64lSwP1QyPiKzPcaUDx6V9xEn9CkluudmTg9aCy9g7+7RpkYZhjIwYEH7av2Row0fKqDs5VWztsW7tsKYCwoiecBgCJnqY4xgVX9tdpNYVi128g2sc9wICiTtEGYGeCfjNAV7fe157O04urb71i4TaSQoBDEsxAJAAU/WuJ/ld7WGp1dm8BtD6a0QJmJa43PpujiqDt72hvali1y/duAuzKGYwoJIACe6mOgxmoL+pOo7oXGVRbTuwYJ8O5mAgDgbyB5AAdKDX/AJE3I1xgqJtuPHJWfCcgETxiuke1HtUbev02k09nTXWuFe+LWw0b2KqggjY0KzEt0iK477Fa25p77vajvLYuFZHMWyT5HIH8+lU+q7UuXdQ97cRcdzclSZDbtwg8yMQfQUH1PpLn6JlTutw6WkZEknEjEcZM1z29YtMSTdthpgpcBB5wQ2Jn585rXeynbzajR2rrlmuFVFxVdCFcQCDDY3e98GExWSXtk29ytdsKoZlHeKGMT18Qzxz9aCSx2fcAm2jODGUuyCec+E/6xWa9stRcgvF1Lg8JYXMDxgQ2fFg+XUeVXadsW7jR/wDLnPQhjbaPSXAHwB6VnvbTTXCyrbtllgM21mcAlySAZ8WAp60Gq7Buj81sd53Zm2pPeD0yS2R1+6rNbJJBtm4oxm2wdCJ4KzAMYx61W+zqH82shiR+jUEPY3rwMHqc/OjL1xMKPzXERIe3x0gt4ceXlQaH2Y1EWbpuMsLcIJC7P2U97jOef6VZprAbjIPeXaSPRuPuNcb9qe0bqOET3HtiRbcupIcsDORPGPgetV+kGoS4hh1BgnJ4jEwfIHn+dB3kXhMTmJiennU1i4GBIMg8EVwvWPqA7XF7ySSAc8cQPl0o/sjtzUIht7rgBQqFk4ySxA+dBq+1tdnEnBMjz6D7TjzH0xnaPbd0L4JBPhB3icEnc2T0kfX0rpOo9mt0xdZT0xifx5VT6j8nlu6zE3LsqYwVhZByv7vPHPhPQ0HK29o7niJzM7ZHEkzB5kHMxihbPazsvj3MyiR4uBnHnxz8OtdST8kVgCWa854y6r1OTC9BApl72Ja33S27q7be7wXLKXVIbJDeHMRPibnjaDQcx0vakLtRJaZgnJMmF8jMxXbuxPauzb0VmbpIhbQIU7d6oFYhiF3ruVvEJH30BpdHqLThBpNAwPLi13WI6wXmcDjr8q1COxG1rVsAe6FefsNsBcTwTigXQ9opftLdtXQyXArKS8TuGB1K/CJmZ4ow6djylv6z9JSqS3dN1it7QMqjG52tXEI/s+In6qPrivWZF64W0wWwoVbbQpdmBbcyqoJCEEQWI93jxUFlf0kH3V+gwfSRH2VDa0AM70BzOAnyiZ/l0qLtTV6e2iteNy2qxkG6kDgT3fIk9eJHmKrT7Vdnsf8AfWXj/jXlGPOYAHGaDQ2NGEVoUKfhbXjzjoev8qE1IvN+rNs9Ya5t2r1Mpun04iDVTZ7d0W8n/akqOUa/bKjpPiQt5YLRxii7XbmkY7bfaFkEmAFuac9OI2ZHPJ86A1e+k94lsDJ/R6l+Mcjux5ipr99URN6qBMQWLT4SOSvOev1zVfc0iuG7vWJB/sWmEzydhWRIGOvnVD7V+1otWVRWa9nebtiyrKQDt2ndKKS8+IExEdaC51/tTprYDNcsqTJE3Qp68Djoeapb/tdpyCPzpEkwsXSY6YYISR6Hy6zWH1urPh/QahczDW9s+ZU7hub9qMSFORTj2gR4DZ1fAYlQh3GSJfbcxBA5z/MNv2d25buCLmqt7+jAsojoIBUMfMmhNV2iwc93qrR5kLvfceh/W7lPnk8DjM4HtLtW5ZUwmusz1a6qD47QCSeevWqxe27sTAjjx6gyxIMk7WXJkSfT40G3PbGqTebl1bwaAAEKkRnpJn0PrmsH7Q9rs++QZbdyMCeYB44oZvaK6T4lVuAAWdoHl7+fnmo7mtEy+ntN1mbo+64KCoJ8PHX5/CvAHcPLkVbaq8sEixZJbPh72V8+Xyc+tA29OzZ7s+kSP6/bQTaLtNhMDxEMu7qFIIiIzAJjy+lA3bcZnJ6QccVcabQuwaLAMRks2OOgah9V2Q/7qj1lj9hk/ZQXH5NPaI6XXJltl39E6j9qTK9RB3YmcSa2Ol15e65Rn5MAhiM5ztkz/PzrmvZuhuW7yONh2sDhx/IzmtTpLtwCBZQkcENknOASp8gOs0G8tapu7JJDdIYlfLpB6n4VV6uy3S1aCkxIIPoIOycfHz8sYRtAxJe5ZeWY5F2MckA7GB+PpxmgNNor8jbgZKhip+oOCPjQdWtaN1EraugDk27vlOY7xePUfGkvax0gN+cqP7S7uc8ncSMnk1zns29ctXP0trvFB4Crznnb0gERI6eVaC97QWTA2XQ3IAQocfu5IJEc5FAf2j2uEcBCSCTudU2kZHI27Zg9ACKmXt3bAMkjjO7PSfTkxHQ0vZ+o1Fwt3di7tYzvksYO3DMwgDA4j75l0nsq4csz2hL7SjA6ja3BD93i3jiWEYmgj7T7aIfaSVMAMQJX15Iwc5+0TU+k7SAhmG0FiAx8tpJj5qOI5r2pu6XTOouPpZJDD9HqIAgjLSwMgkbSI4rT9kdkDuLbE2bkA7WllVpIKlgRDGAvK0Gm1Ha1oMQ3Kx068QPUEUy9rkCkyg88g4MdACTJI6GZ9axPbOtbY12A2SYmY4kjPA3Tjz6VhrHazrq7rX7lyFmQockCGHhzGAzAE7gOmPEA7BoPaUOPGbYYHbCNuGeJLBcxmMnBp1vtHczCDIG4bSDK5yQcgGDz5Vx5PaVLV9tyreFxVEywAU7Qe73CTIAJIHQ+9iD9P7SLZ1QWXcsAcMWkSoB27Z3d2pwpzg8yAHT37URdxuMAoZVMgqBugZ3H+1+JAqxt6xMbSMYA90fDjj/SsNd7SsjTm9Aa24MbWJDA4wGEST0gAyfWqLQ+0iG+FAc22QBWypJBmCYA3cjcIxnJGQ64mu3A7c7fv+f4igdT2qlprffXVTeY4O0sZIkmdoxiTkwPKcjru2BYITeYdCXZ23FQGBhoBmNxzxgxxIxHtV2kb+pV/wBK9i2Qsru3RvLTkYwB4hj3cjBoO6JsI2kLEzBzJmcgjJnNDv7O6dzJs2SeZNpJ4xPhyPjWTt9tG8C1pt0kY70EYwSABtEGMExJM8wbDs1woIYOGOILAkCfeIKjkCTC9DQFD2G0v5y1zu5kD9HsQWogqQihRzuzM9M0C/5NNHLFdOUmfCL7hBERtWYAJ8xAx8iW1Jtg3nuXduJCtbAyeSVQcCOowKI0mqZtodoByCLrSYPQHMdDBjzGaDN3fyVKboI7m2mJlEdhHJZioYyDESDmZrK+1fsZ2ir29njtgBU7nISCWA2iYiY34kz6V02+jXDta5f2mJCqsEwYEsjH0wenPnZogG0x4oBJHMTxMAkdY+cCg4hY9g+0r2LgukrgCZj7QB9aNT8kWvdjL90PJrpP+At9sV2F9XtmSeoAJJmAOImBkc+dRL3YcMbpB27ineJtPInaVDdYBx0HpQcf7R/I49rLauyzRMHcCfhPlwSYAPWq4/kzvBoVkAx4iy7fskkesfGK7m6W/wByAoJEjockER65GTTLYIgm2WgsVIMg5OIxBAAAPrig5DZ/Jimd2o8W0sVS0XIAP7JMAnBEUTY/J5kbGusrMIJsn3R1cBoU84JPwFdTe1uIUSB1BWQQZ8PO0mOueOKRuzhAXe6IDAFsbInBDfskcHCgzxI5Dlmq/JvdRyIEe8IRwWHXaCIMep5IFWnZn5LbTAFr5U8MBYYfLxNng5mt09splSx6n3gMxPE5z0UzIB4JqK2wCEgHcQSuwFWPUYIjCke8MEcRQU+i/Jtp0B/SXDugSAi8GPURj78VP/8ADbSFZJumOYdeeSPcqxv6xpWHllPjEJu8v7JHEY6faF2hqcqSzpLhTuY5mZG1XAX9nx568wZB2h9itBuKBXLLAZWukESJGFjBGZqytexmjQQNMD6FmPzy/wApqPStYCse63QSJK7yYiTuMnqOT/Om9/bG0C3aycqp2t/FtLKYkDp5UBx9nNKBH5tb+G3n5Gq+/wCz2hUZ09gbuJGDHw+8VT6zs2+wDrqXtSQ7iTlJiFGCD0gNGY5iqiz2YO93C+oaWKk3LjOCRyZIUE/wwYAzyA11j2Z0AONPY4nIn7DNSXdFpbQ3ixZTjxKiLIjzETzWV1RbumUaju2QEF4AZzG3mVE+p49eawXaui1ClRvuXkAEFQ2wSIK5wpjBwPnQdutm1cEqA4MDwv8AMTByMz86hv3DJlVCny3SP6/ZXBtN2vesnw95bJEGNwLZyJEBjgT5Z61O3at5lUM7lZJgswgMSSB8cjr1oO1oNygyGHPgLQTGdoLdfXivabSWwOOswWMAzOMxyK5DoPay+iwjE+HaBtE8+cDac8nJouz7RO7A3i5B8PhbxZPPHQ+dBrtdYJunxSBEgZJWBiJgwBMnqc9IyXtHoz3gKuFUgkgA7icnEn3smOeR5TW31iWzdCbgDc27TEyCYCggRIPn9lZrt7tRbKm3bQG+P+IsEAkrsKiNrZHn1UgHoGMfQspuJtcCB4mEQuCcdD70dDmagGibunZUbwBG7zgL4gq7IaCcGPmemLPTdq2nUJfDF9xyoyhBkhVI989WIIUQIJOLXsW4bO64iO1pE2E3GXciuZggwtw8CVjDACZigrexbRuxacM1twG3Z3KQASyZI8zgGBzFaux2RYtIrm5tIYm0wUMDu8LI/vADcY3HznEAmht9vakoxXTKlp/cAEkRIJ34gyB4YGOBS6LtW9dtpB3bbggmSQ3PghgWhk3BAP2em6guu0dCb7brAF63cGxt6i0VYCVg7V6boIiYEGYnUWnt6SzbZ0uBcA91B3ts2sYRupPl14rH9rreuXNmmS8pWCA2Cvdld1wMTBwGnaZ3MKsP9t3bm1iXlxLWztja1wwshRsuKsRkc5EMaAk+2G91NhbyopEGNu7YPEtwx45b9lCGw0yTFR/mtm9rF73Uu9wYFoISAFJADGdysApJABxOZarjsnT2nHdB0lVljBFza87Q+2CSRI8RBgzGaH1/suCC0o911mbrM8Dg7VXEAtu6cASJMhFpn3PdRLT37dwGQtzxIN58VvvSN0yCdpgfZUCvrdPuc6Z7b3IX3++iGgFiQRMQZG0cmTEDO9pFbdrfbvXTcTJJQKoI2iUg7pOZWTHi8OMbH2K9r3voFuB0dgpJ6lR4NwEQJIMRAgZMgyEVn2o1n5r4tM4bAJa2/wCkXhiNiQP2jMyMGDmrnsvtS+z7DaUqAAG3C0ZMEhlIySBuiPT4E6T2ntBClxmFxTDWxJZQYYRmSoBGZ6RziiRqLW0Em4B+s8QMHBJ64gnhuMehoDWstJ8AA4kZJ5x6dPtprnu1LDAlS0zEYU5JjCjmenrQNjVi4mAysZO/LQM9dwHBJ8sHHAIfaPtTptOlu2ym4pXcYAUAATDfsjjiguNTpiwBVtpkENG7EfEDmM0Iumec6kN6RkxJgjcRwQZGah7P9rNLfUSGA2rEpKzGQp6xEYo686AMU5JCgMOWhfQfswflQDW7j7h4gQMNIktMciMA5+yqrSdh6a27tvub25Jv3iVWSVAzKqI+UdRFXqNBhdzEzG8AA9TBgbJyYOPhIqSzjb4VC4AgdSQGx5GT06UANlleYU92wEtMRgAQcQcxH3yKjt6Bcsqg+HbtYeRP06yZP9LxrHB6jAMcecRVbYt29im2RyNuyBE5jjw7i2Z86APVWLikXFVmndugyeTtAGViMfPpXrF576bTCEHrI4IYEAGOBxJHE0Q1i6twM1u0U43CA4GWOSJOZxnkzRA7QR032yWBwCviyAY4kRHX4UA/e6gEERtgkKIG70bwyPiI6U7VCYcqwPEHLCeQDuKxk42mmLq227gqKYDHwkwuDlhOcnHWT5Gpr+rEgAMg5BAEMSMziVEHkwZjmgodVaYblt2SylVICnYcn3ZK7TE4gnjjOcJqextbbaUsXmAA6bj7vJ5+2OtdXuXvGwRyxUZWevqYxgg4j4echZSD4iT6yvE8H+frQc2bRa3YN9hiDLFRAieV6mOePsigGt30skmxc2knG2TPUuJ8U/w5iumvotzAhAYI8TPJAJJkSszPSYoZ+z4AAbeN2BAIUDgAgSpET9I5oObdn6W1fX9Kj22UeI3HKBiAJgbZJx08s80J/wBFWywuowCz4iPCfhgrz1FdU1FhpBFwjxYDZBEGZxM8dfOhNXYSGcAEGcr1JBzjnjyoObt7K3YJ2u+MsBAJ94gddvmTg/KKJ0XZ7ARt2ETM/u8geIiTgZHnxW07O1TFoNq/wGGBE8xhusedTvatX/CJXwzG0oRBxiIMefXOTxQZfX6fa3iaBIM8wRmY86qPaO2p37JKKpIkmCeDLAQzA8z14mtT7QftfAf4VrJ9qfq/+b+dBlLdktcaCFJEBVBzMAqJJjEkknz86v7mjupcuTbuWy1uTDHxKWRfG3DiSSCMTxwKBscn4n/Ca6129/8ATLP8Gk++zQcx7RRC623uKRbUhF3e7uYSrttwoUmSCZKzOQBN2Rq2tdz3ZHiBECSwG44InDS5jAgicmDRPaXun+Kz/hFV93/7b++ufetBq9FevI6raMhbbBkZlIZ0ZdxJPTb4wxAIEZIzVD2hqQzsw5CIxZBClwVJYYUBmCsS2TIaMGtR7Efr9J/cX/8AGKynbXB/u7f+Q9BpfZvtq4tssB3dg7ipUSwaVlrhAJJMqADlpGaN7O7SfUlngokBt448RQlFT/iFAbZAP755rN2/df4D/Merb2c/Xaf/ALZd/wAtaA/U2gpJtsO5YklmUhVdmW3KCDtPJjPXiKh0+iFy4igXSZYli4DKCcbViOpMk9TgGrm5xd/vB/iuUVb/AFLfw/8AkFAHf0dm3dRkQM04HJuEArklehjBI6kDBqrPbj3j3eWC4nlRuJSGmS0Ntjz2k9cWen/XXP7+1/mVT9i/8X+Jf/UUFn2Z2r3zC0rKo8SswmTDeEDCqAICgzJ6dYXeEsC27C6o27XKDc0FC6MI5fA8snoKrfY//eNP/d3P8xaJvf7h/wDtf+negel3u7IuOCLZchFRiJO4ou/aGhscDEkA4Vo11vTr3gYIVwGkjxM5VtqkTJgM/wAzyazHtH/uuh/7Wn3CtD2D+tv/AN8P8mguBbYdDnjiP9KbctSwLcAiCRMHzz19aMte6PlXn6fjpQB6myGgyecEGI8/jIxBrP622bCO1qTu3blfxwQNoIiekAqBML6RRna/uv8A3tugvaH/AHdv4v5rQUWn7SbTW2ANtUx+udd6tt25md0Kghj/AAlZpNf+UBgU7tCwxmCASQwwyuJWVJMgAg46Vnvab/drX8R/zWorTc6v+40/+XpqCPTe17XJ0vfhu+Y79S6sG2E7CUVZ3SvBMACOtdJ0GrFxENv3dqmDyBtHlyRgfLpXF+yf1bfwLXY+wf1Q+C/5aUC3b4B8SnGfDmP6jM0LpUtyzKWZmIPjbcBt6KDx+0Y858sEj3h8D/5qZpf1tz+Jf8AoI3BA8Ak+970KZwevTmI5+JobVWyF3KilgZjdsB887YmAOcY5FTXuW+B/lVa/H1/w0Eml1bMJNs22OAC6uY6ElfnzR1lUBIJWcAiY6STBNUP7SfxH7xRXZ/v3fifuFBotLtDbRx9QPn8MUSlggFgBH/txVNoeP+6fuq/t/qz8KD//2Q=="/>
          <p:cNvSpPr>
            <a:spLocks noChangeAspect="1" noChangeArrowheads="1"/>
          </p:cNvSpPr>
          <p:nvPr/>
        </p:nvSpPr>
        <p:spPr bwMode="auto">
          <a:xfrm>
            <a:off x="368300" y="-79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data2.archives.ca/ap/c/c004164-v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6254681" cy="475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Metis</a:t>
            </a:r>
            <a:r>
              <a:rPr lang="en-CA" dirty="0" smtClean="0"/>
              <a:t> Origins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17</a:t>
            </a:r>
            <a:r>
              <a:rPr lang="en-CA" baseline="30000" dirty="0" smtClean="0"/>
              <a:t>th</a:t>
            </a:r>
            <a:r>
              <a:rPr lang="en-CA" dirty="0" smtClean="0"/>
              <a:t>-19</a:t>
            </a:r>
            <a:r>
              <a:rPr lang="en-CA" baseline="30000" dirty="0" smtClean="0"/>
              <a:t>th</a:t>
            </a:r>
            <a:r>
              <a:rPr lang="en-CA" dirty="0" smtClean="0"/>
              <a:t> century European fur traders married First Nations women</a:t>
            </a:r>
          </a:p>
          <a:p>
            <a:r>
              <a:rPr lang="en-CA" dirty="0" smtClean="0"/>
              <a:t>Their children were of mixed ancestry, creating the foundation of the </a:t>
            </a:r>
            <a:r>
              <a:rPr lang="en-CA" dirty="0" err="1" smtClean="0"/>
              <a:t>Metis</a:t>
            </a:r>
            <a:endParaRPr lang="en-CA" dirty="0" smtClean="0"/>
          </a:p>
          <a:p>
            <a:r>
              <a:rPr lang="en-CA" dirty="0" smtClean="0"/>
              <a:t>“</a:t>
            </a:r>
            <a:r>
              <a:rPr lang="en-CA" dirty="0" err="1" smtClean="0"/>
              <a:t>Metis</a:t>
            </a:r>
            <a:r>
              <a:rPr lang="en-CA" dirty="0" smtClean="0"/>
              <a:t>” is the French word for ‘mixed’</a:t>
            </a:r>
          </a:p>
          <a:p>
            <a:r>
              <a:rPr lang="en-CA" dirty="0" smtClean="0"/>
              <a:t>As per the </a:t>
            </a:r>
            <a:r>
              <a:rPr lang="en-CA" b="1" dirty="0" err="1" smtClean="0"/>
              <a:t>Metis</a:t>
            </a:r>
            <a:r>
              <a:rPr lang="en-CA" b="1" dirty="0" smtClean="0"/>
              <a:t> Nation Ancestry;</a:t>
            </a:r>
          </a:p>
          <a:p>
            <a:pPr lvl="1"/>
            <a:endParaRPr lang="en-CA" b="1" dirty="0" smtClean="0"/>
          </a:p>
          <a:p>
            <a:pPr lvl="1"/>
            <a:r>
              <a:rPr lang="en-CA" b="1" dirty="0" smtClean="0"/>
              <a:t>“</a:t>
            </a:r>
            <a:r>
              <a:rPr lang="en-CA" b="1" dirty="0" err="1" smtClean="0"/>
              <a:t>Metis</a:t>
            </a:r>
            <a:r>
              <a:rPr lang="en-CA" b="1" dirty="0" smtClean="0"/>
              <a:t> means a person who self-identifies as </a:t>
            </a:r>
            <a:r>
              <a:rPr lang="en-CA" b="1" dirty="0" err="1" smtClean="0"/>
              <a:t>Metis</a:t>
            </a:r>
            <a:r>
              <a:rPr lang="en-CA" b="1" dirty="0" smtClean="0"/>
              <a:t>, is of historic </a:t>
            </a:r>
            <a:r>
              <a:rPr lang="en-CA" b="1" dirty="0" err="1" smtClean="0"/>
              <a:t>Metis</a:t>
            </a:r>
            <a:r>
              <a:rPr lang="en-CA" b="1" dirty="0" smtClean="0"/>
              <a:t> Nation Ancestry, is distinct from other Aboriginal Peoples and is accepted by the </a:t>
            </a:r>
            <a:r>
              <a:rPr lang="en-CA" b="1" dirty="0" err="1" smtClean="0"/>
              <a:t>Metis</a:t>
            </a:r>
            <a:r>
              <a:rPr lang="en-CA" b="1" dirty="0" smtClean="0"/>
              <a:t> nation”</a:t>
            </a:r>
            <a:endParaRPr lang="en-C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Michif</a:t>
            </a:r>
            <a:r>
              <a:rPr lang="en-CA" dirty="0" smtClean="0"/>
              <a:t>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“</a:t>
            </a:r>
            <a:r>
              <a:rPr lang="en-CA" dirty="0" err="1" smtClean="0"/>
              <a:t>Michif</a:t>
            </a:r>
            <a:r>
              <a:rPr lang="en-CA" dirty="0" smtClean="0"/>
              <a:t>” is a mixed language made up of Cree and French words and grammatical structures</a:t>
            </a:r>
          </a:p>
          <a:p>
            <a:endParaRPr lang="en-CA" dirty="0" smtClean="0"/>
          </a:p>
          <a:p>
            <a:r>
              <a:rPr lang="en-CA" dirty="0" smtClean="0"/>
              <a:t>It is spoken by some </a:t>
            </a:r>
            <a:r>
              <a:rPr lang="en-CA" dirty="0" err="1" smtClean="0"/>
              <a:t>Metis</a:t>
            </a:r>
            <a:r>
              <a:rPr lang="en-CA" dirty="0" smtClean="0"/>
              <a:t> people in northern Alberta, Saskatchewan, Manitoba, and the Northwest Territories</a:t>
            </a:r>
          </a:p>
          <a:p>
            <a:endParaRPr lang="en-CA" dirty="0" smtClean="0"/>
          </a:p>
          <a:p>
            <a:r>
              <a:rPr lang="en-CA" dirty="0" smtClean="0"/>
              <a:t>This language is an example of acculturation and accommodation</a:t>
            </a:r>
            <a:endParaRPr lang="en-CA" dirty="0"/>
          </a:p>
        </p:txBody>
      </p:sp>
      <p:pic>
        <p:nvPicPr>
          <p:cNvPr id="4098" name="Picture 2" descr="https://encrypted-tbn0.gstatic.com/images?q=tbn:ANd9GcSGLBth8XmG2tv_OdAW6XWyWucRA1UI2zKZ1y90rgCRRvm9ekFx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85184"/>
            <a:ext cx="145718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Assimilation of ‘Inuktitut’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Language of the Inuit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Was not an oral language until mid-1800s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Mostly symbols since origin, the Inuit are now making more words to represent certain legal, political and scientific concepts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Inuktitut Story</a:t>
            </a:r>
            <a:endParaRPr lang="en-US" dirty="0"/>
          </a:p>
        </p:txBody>
      </p:sp>
      <p:sp>
        <p:nvSpPr>
          <p:cNvPr id="3" name="AutoShape 2" descr="data:image/jpeg;base64,/9j/4AAQSkZJRgABAQAAAQABAAD/2wCEAAkGBhQSERUUEhQVFRUUGBgYGRgYGBcbGhgWGhcaFRoVHBgYHSYeGBojGRYXHy8hJScpLCwtHB4xNTAqNSgrLCkBCQoKDgwOGg8PGiwkHyQsMC8sMCkvKSwqLDUpLy8tLDAsLCwsLywpKSwsLCwsLCwsKiwtLCwsLCwsLCwsLCwsNP/AABEIANQA7QMBIgACEQEDEQH/xAAcAAEAAgMBAQEAAAAAAAAAAAAABAUCAwYBBwj/xABJEAACAQIEAwUEAwwIBgMBAAABAhEAAwQSITFBUWEFBhMicTJSgZFCYqEUIzM0cnOCscHR4fAHU5KisrPT8UNjk5TC0hUkgxb/xAAbAQACAwEBAQAAAAAAAAAAAAAABAIDBQEGB//EADIRAAIBAwMBBgQFBQEAAAAAAAABAgMRIQQSMUETIjJRYXEFgZHwBhQzobFCUsHR4SP/2gAMAwEAAhEDEQA/APuNKUoAUpSgBSlKAFKUoAUpSgBVN253mWwciqbt0x5AQAAZgu50QGDGhJgwDBix7QxgtWrlw6i2jORzCqWI+yuJ+53Ch5m7JdyN2dh5o9IAXkFUaDa+jS7R54Kqk9qJB71Yv3bC9MrtHTN4iz8hW633gxZEt4KrMZvCYgHkfv8AIpj8Z5VUIzaA65ddAVJOcescelV9vCPcIt5SoY8WXY7xBbWJ1PzpuNOk43tYqcpJ2uW3/wAzivfsf9F/9esm7UxY+la/6Fz/AFqkYFLlsmVXXQEmTAJ47jyyYjXpVla7QUiSwWZjURAidduP28aVcodI/uWKMv7iosd57ifjCKU43LWby9WtGTl6qzHpEmujt3AwDKQQQCCDIIOoII3EVyd3Es7EsdMxjWY4aH4VM7q3srXbH0Vy3EHuhywZB0DoW6Z42AqVWjtjuRynUu9rOipSlKl4pSlAClKUAKUpQApSlAClKUAKUpQApSlAClKUAKUpQApSlAELtrCG7h71td7lt0HqylR9prl8PiBcUONmE9RPA8iNj1FdrXN9q9hOjtcsAMrEs9okKcx1L22PlBJ1KsQCdZBJzM6eqoOz6lNWDksEbD20ZocE5tNN9j8tONe4pFVyEYkDjOvXUR6VEe42xt4hWBnSxeMEfWRCvyNe+P8A8u//ANviP9Om7x3N3wxfvWtYnPfItqJzZs2pjSIA4bxxn6R+EO4gI8237tdqx8c/1d//ALfEf6dPH/5d/wD7fEf6dEOzimroJbpdCVd7Me2mYwQSeO0mQI9OP79N3di3mv3n4IiW5+sS1xh8Fa0f0qh2sHeveVENtWmXuiOQJW0fOzaj2go6nY9T2d2eti2LaTAnU6lmJlmJ4sSST60tWqd3Ze5dThndaxJpSlKDApSlAClKUAKUpQApSlAClKUAKUpQApSlAClKUAKUpQApWvEYhbal3YKqiSzEAAcyToK5vG94Ll7SxNq3/WMPvjfkIw8g+s4nkuzVOEHN2RGUlHLLXtXt5LJy63LpEi2sZo2zMToi/WaOknSuX7Xt3cSj+KwJIOS2s+Gjx5SZ1uMGjzNtEhVrdYw6oCFG5kkkks3vMxks3UkmtlP09PGPOWKzrN8HU4DGLetJcX2XUMOYkTB6jY1viuR7O7RbDMdGey5zEKCWtsTLOqjVlY6lRqDJAMkDqMHjUurnturqeKkEemmx6UjUpuDsxmE1JXRuikV7VL2p3kVJt2Yu3diAfJbPO4w2j3B5jyAkiCTbsiTaWWVfeNVu4pR/UWz5gSGW5dZW8rKQVYLaB0Ozjga3YPt+7a0vA3k99R98X8pF0uDqgB+od6hWLOUGSWZiWZjuzHdjG3IDYAADQCtlaK08diT5E3Ve66OqweNS6ge2yup4gyOo6EcRuK31xPglX8S0xt3Duy7NGwdTo49dRwIq2wXekCFxIFs7C4PwTepOtonk2nAM1KVKEoewxCqpHQUpSqC0UpSgBSlKAFKUoAUpSgBSlKAFKUoAUpWnGY1LSF7jBFG5JjoB1JOgG5oA3VU9qd4UtE20Hi3fcBgLOxuNtbHzY8FNVWO7bu39Leaza97a646A/gR6+f8AIImotiwqDKoAGp+J3JO5J4k6njTVLTuWZYKJ1ksIXQ91g99s7AyqgRbQ81Xi312lt4ygxWylK0IxUVZCrbeWKUpUiIrRcwSFs2WG95SVf+2hDfbW+lcaT5O3saHwSsIc3HHJ7t51/su5B+VbbdsKAFAAGwAAA9ANBWVK4opcIG2+RSlKkcFCKV4TXAMcHcuYf8ARk/qXnw/0CJNr4Ar9XjXQ9md4Ld45Nbd2JNt4DRxKkGLi9VJjjB0qg15HTfgRw2Ou+lYX8OriGEiZHMEbMCNVYcCIIpWdCE/DyXxqSjydrSuUwfbV6zo837fw8VR9i3R6w3VzXRYDtG3eXNaYMJg7gqeKsp1VuhANIzpyg7MajNS4JNKUqBIUpSgBSlKAFKUoAUqNj+0LdlM91gomBuSSdlVRqzHgACTXNY3tW7f081i1yBi6/wCUyn72OinN9ZdVqcKcpuyIymo8lp2n3kVGNuyPFujQiYRD9d9YP1QC22gGtUbW2dxcvN4jiYMQqTwtpJCcpkseLGsrNlUUKoCqNgBAHwFZ1o06EYZ5YnOq5ClKUwVClKUAKUpQApSlAClKUAKUJoAeAJ9AT+oVxtLk7a4qy7Kt+Unmd+MDSPnNVhuKILMFWRLEgAAmJk6VfWrQUADYUnqp42jFCObmNywsNIGoMkb+s/D7KrrnZ7ZVZRMgEgQIMCYHKeH8iwxnsMOYy/2vL+2t1KQqODuhiUVJWZz5EaEEHkQR+utT4fzZ0ZrdwCA6aNHumQQ6/VYEfHWr3EYEOZJbQQAI5zO38wKrMThSh11B2IB66HrAmnoVo1O7LkVlTlDKJOD70FNMUAo/rkB8P9NTJtepJXmw2roUcEAgggiQRsQeIrkK14bPYM4dgg3Ns62m/RGts/WWOZDVVU0vWBOFbpI7WlVHZveNLhCOPCunZGOjc/DfZ/TRgN1FW9JtNYYwnfgUpSuHRVF2j3mAJTDgXHBIZj+DQ8QWHtsPcX0JXetHei4zXUtZmFtrbsyqYzkMihSw1ywxkAieMjQwEQKAAAABAAEADkANhTVGhvW58FFSrtwjAWSX8S4xuXNs7cAd1RRoi9BvxLHWttK1tfUbmPXQcOO3EVoJKKshXvSfmbKVq+6k95fmKzS6DsQfQ/CunXCS5RlSlK6QFKUoAUpSgBSlKAFCaTW/s63mfUaAEwfgP21XOeyNyUY7nYkYHATDsQeIAgjbcniZ+FWDtAJgnpz6a1WW7dwMbYbQZRrqwQzDD9ROu3SpGOvhUyg+YiBxMbSfhOvOsyW6cubjsbRRyHfGx4mFuFn8MA5zxDEEkJwJBJEdY04VwGA704qyALd+4oGylsyjplaRFfRe8PYS4q2FLsmWSI2mI8y8R/GvlXgEsVUFonYHhxjcUh8VjOFSLjjFsPmw/wDDnGVNp5zfg+gd0u+2LxWISy/huNXJy5WhBniVMCSANuNfSLdwMJH8RzB5EV8s/omws4q65+haj4s4/Ypr6dcUqcw4+0Of1h9YD5j0Fd0spSp3kyGpUY1LRN9Y3LYYQwBHWvVaRI1BrG7cgcydAOZ5enPpNMi5xg7aIvPbNskK7KCvJWIkzptuatVYEAjUHUHpXF4rEsGurPtO2Y+9DH7Jk103YbE2EnkR8ASBWjp6rl3WKVYJZRMvWVdSrAMp3BEit2D7UvWNATft+6zffFH1bjHz+jmfr8KwpV86cZ8lUZuPB0vZva1u+CbbSV0ZSCGQ8mU6qfXfhNTK4m5hgzBpKuvsuph16A8vqmVPEGun7BxTXcNadzLMoJMRJ2mBtWdVoumN06m8qO8X4zb/ADNz/Mt1EqX3i/Gbf5m5/mW6iU7pv00L1vGK1XLCkyRP8NZjnpW2vDV5WpOOUavuVPdHl5cCCdo03mqbsnvJh7rBUzI7aBSNyddxIn1ir3E4X722dSEYZSTA0bSdTI33r5f2hhmw19lViCpOVgROU7SV2JU7daq3+R6L4Poaev7SlUk1O14+XW9+fT/B1ndfPihctFsly3qy65WE5SZBMHNvpyqXeF2y2ViwK7CZEdOBFbv6Oe7tyyrX7nl8VQFXjlkNmPKY0HxroO8PZpu2wV1ZJIHMcR66TXn9XQcbyoNprybNLU1tPHVypWi4eyw7Z/f39yts4mVUncqDptJ3+2vfuparezsYF8rezwPI8vSrYKOEVr6TUfmKalBr180zzGr035ao4TT9PJo8W8CYFZ14BXpNOq/USduh6qkmACTyFLloghSwE7kS0TPL061S9id67OKJFlirr9FvKSNtIPmHoeI6VfGwnhDJOZYDEgiS3l3OhIaOOgqmrJxeeC7snG6ksrozTh2gjN5t5G0gzprOgmNeW9ZW2AYNBIVjoRw+iZ576HiteX7eVysrp14EzEnYxz6c6ru2We1cJS4pyiMjRO8ZgB1PTahKNR2T5RFtwV2WFzvJZF0+IzKy6AKJGXylgTGpJjbaBWOM7TW9DWNSNGLSvJgNek8PpVzd3Dh/vjXkGbWNSw+rlHIafCrLspfDtyGDhm4TA2EcwT12qX5aEcpu5DtpPDsSc973V2+2dva5a8a1YfCshZkt2w1wy5AgsdYJObXn8TxqT90mPZP2j9n89KDEmfYb5H91S7LrcN/oZ9l3WS4zsihmChio9oDN9LiR+341KTvnhSSpuZCJBDK4gjcbRUazcJGoI9apO2e7K3Ha6Nyp8shZfTzZjIAjfSuw01Gb/wDRteqt+5CpXqxV6aXzOxs4oBfEEG02oykGJ4yDEE9YB1J1MSrdszmb2vsUch+08fgAPl3Znad7AsASGtXN1VlZSNiVOoDx+ya+g4LGi4FCMfCYDK+skR+Dngep1gRvBKur0b07TTvF8P76l+l1SrqzVpLlffQ+edqJF+6OVx/8RrscHaC21C6gKIPPTeud724Tw8U8CAwVh8RB+0GrPsW8Vw6Trq3HYAn56A1XpWlJlldYRa0qP93r/Ma6xprzFZJiwSAOOnDlNP7kK2ZvXervut+J2fyBVIu9Xfdb8Ts/kClNXwhihyyu7xfjNv8AM3P8y3USpfeL8Zt/mbn+ZbqFJqzTfpohW8bMqKBIzaLOp4xxE8v96QYmDB48Pn+ygMEHkZ6fGrZWksFaw8l8UBEQCIiDtHKKqx3TwgIIsWwQ2fQfSAI293Wcu0xpVjhsQHUEfEcjxFbayMo1YVZw8Emr+TFKUrhWVPbHYiOC/sNzA9roRxJ2019aoPuxrClHCg2zB1MQdd9p6+ldcvnafoqdOrbE+g29Z5CvnXfvutjcZffw1VkBGVc6ghVQwYaPaadRpOhOmktPBU6ynHF+RqD7ePZVZYXF+n2uheDtJjOVCQDGzcyDqAeEfya5zv8AdsXlw0IhRXbI7GQcusAAgaNlM9NONfOrjXrF05jctXVkGcyuJEHqNDX0PsPvrZxRWxiLYliAuYBlOVRBYt9Mtm4RqBW7a2QnoXppRqpbkss4fszsi5KXJyCQyniYOhA4ajevrVjvBaa3mLAQMzLqYOgMCNdwJiqDvLYHjeU2xlVRlAKkADQHTL6a7QKpg0fGvK6r4tXo6iakltXH3/JXXqPV2lLB2l3vFaTD/dDq6pIU+WTq2WdOEn9dc92x3xwgNpyt4+MhaVyyFzMgJVjqZUkRTvB2JdxHZ9trLPntqR4anS4pcSCJ1Iyhh6EVV92+z7TY61ZxLZ7tiyoCgyouI7XAuYHUpbIBG0gjhrtUqs3CL6tLPuY1TxNHVPgLKtla44MSRl20mDyPSpWBxVtQLdptSSZYESTAHDpEVT4tybjzvmM/OtYb9c9Z9d61NrayynckzrCtzmvD+PCvPvkxpHPmP31V4Lt8iBcEgD2tz00+yrqzfVwGUgg1S01yWpp8HtuY13r1lkQdjWrEYnLl09oxvEdfT+Faf/lF667fYNeWrV1RbOOSXJQd5cBbsWMttDDvMzIUgddRIgDpMzpUXu73oNgeFclrJM8ZQkjzACJA3yyNdd66bE3kuIUuDRhBgjTrOkbTXFdp9jNZhvaRtm5a7NGgNaNBU60HSrct/X29TNr76U1VpcJfT/h1/epBetpdtsHyDVh9K2To3Qg6MOEzoNtuAxYNlTbWYEEDSCBrtPrXJ93u8JsEo8tZf2huVMRnUHSY0I2YaGuj7JAtOVB8l0B7Z4ERtPp+o8ZFZFXSS0lXa/C+GalHVR1VO65XKLA4hpjIfWf4Vss3CZlYjbr1rbSpWZ09Xervut+J2fyBVIu9Xfdb8Ts/kClNXwhihyyu7xfjNv8AM3P8y3USpfeL8Zt/mbn+ZbqJVum/TRCt4z1HKmVME/b6jY1sF4cbafDMPsk1qpVjpxbuyCm0Tfu24UJVVUDTNmAA22BHWKjpeVvwpuzzDQBw2WDPwNav5/jFCKqWnWSfavBbYDF5wdCMpA13Ijc9dDWy+50VdCePurxPrwHX0NVFi8UMj4jmOVWGCxIZ3EgzDA6yVMwMpGmUfrnjSdWlsfoMU57kTEQAADQDQelR7Jm654AIvxgtA6Q6/H0qTUFsUqXXmYIX5qCTtr7LL8vSqG0ldlpuxuHtMJurbYCPbVSBy9oVxneruVYuE4nDKouIJdEjKywQWyjZh0314112IxylSA0HacpP87GomAZVIPia6ghQcumgknr+yuOUJU5R3WurfU6pzi+6fOrNtr4MsmZYALOFYgaR9bSNTrpvWq52eQ4QsuZoy6yDO3m2g8/1Vfd5O7BLNewy5rTSzAaZDGYwDqVIMiNtelcX2t2h4dskmTGVBy46dBJNeenDvqnODcnw74l6/Trd26nW9qcr4Ow7Nd8Jh7126tzKgJFvLqTpqOQkwTERrwrhr2NFrGWccCfDvu13KsZlIOW5aM+XckTxUzoTVY3erEmx4Buk24CwQswCCBmjNwHGoGIxzuqKzMVtiFBOig6mPU/s5V6qlCNKnGnG9l5mRUq73uPrt97N+096ywJVsriQQGkAgxx13Bg7ia9wHZ63F0LZgQCNIAP0pjUQD8dK+Z9kdvXbNprVpQSzrcJifKqsCpHLXNPCDz0+mdxMXduWWe5byAsMu4zaasAdcu3PjWpTqNwuQVmyJfwzJ7Q4kTuJG/8Asdai9jd/sJae4ly4ywRDZSUOkGCoJmdJiNqkd/LS4fAXiAzNcYKGH0MzAySNhCx1LAca+T9iYBL95bdy6LQeQHIkBo8oPIFoE8Jr0Hw/QU9TRlVrN2Xl6Zv1/glGFnc/QuGxSXFDW3V1OoKkEEbTI9DW2vnv9G3d+5hL2I8cZCQqITOVxJJZW2YaL11G01333SsTmEDczt68tqyNTQjSquEJbl5+5YbKxu2gwKsAQdCDsa8N0SBIk6b8df3H5UW+pEggg/70vZnDlu1u55nNY29wnb0J39D86h4PC4vwwFQ5UYlQ0Aq2klQSDEj036123iDmPnWQNMvUycds0pe4r+VipboNx9jC0xKgsIJAkcjGo+dZ0pSo0ervV33W/E7P5AqkXervut+J2fyBSWr4QzQ5ZXd4vxm3+Zuf5luolS+8f4za62rv2XLP/tUSrNN+miFbxilKUyUilKUAK32sJntsczAqNAIHmUEqc2+zAaRtxrRVj2Z7DxvJ+eURSup8Fy+j4jclxgAdXUgEEe0AddR9L4a9DUfEYlVLXAAQU3gkeIswpgEqSDGuugHSpeDjw0jgoHyEEHqCIpfwivvIOmoMHQyNRuJ4GRWdgbIA7SMwbDcT7PAEgCY1Jj5HSeON3thVIL22A2nLoBAYzPGSfkdam+K4Yro8AEn2TqSAPdJ0Pu1FxSZj53KD3XGg4aGcp+ZrsYpvJF3SwLPbQMRbfXXQDaSJgen6q4/vN3HsYyGRLmHuefUBjbgZiCUIABJA2jfjFd7hMIqCV1n6W8j15Ux5+9P+S32giuYvg447laR8D7yf0e4nBqrvke2xADIdZILQVMEGAdpGm9c0yEGCCDX3r+k+xODU+5dX5FXX9or5z2T3aOMfLmyqmpPE/VE7nWfT1FN0o71kx672V+zisMoezMPct2nxCymQoqPJB8RmB8vPyBp6HrX0Tun348crbxACXW9gwQLokjQcDKkbwdY5VbvZtXrQs30UeUDKRGX6Pkj2YOgIjhzFeYfs+7bNwjwmRVjD2goGQBTEuRMnY6xvWg2kuC+EHdJM5XtDuHjMVdu+PjPveYsiAuwEklRkJAQARz41867T7DfDYg2b5CEEeaCVgiQwgSV14Cd9J0r6b3h704nD33tjIBlUiFBgsoJM8TM7/Ksey++KXl8HG2xcBIAORSDr9JToNYMgU3pPxUqNV0Z8ccJWt8v5PQv8Pa16damKUotJ4d3Z+n8j+jjC3jZe3dYNZSPCZGDBgSS9uR9EEKcpAIJ4TXXN2NbiIO4O555jx4yfnWtkw+CtMyotpCwkIsSxhdhx/dU+1dDKGUgg6gjYiuajUurVlOOLv2+7mHslt32xxcijse3JMGTr7TbyTz5kmvR2TbChYMLManjBOu/0RUylUdpPzZAr07DtgCZYiTJJ4+lTbVoKoUbDas6VyU5S5YClKVED1d6u+634nZ/IFUi7irvusP8A6eH620b+0M37aR1fCGaHLI3eyxCW739U/m/NuMjH0BKOeiGqyuuvWQ6lWAKsCCDsQRBB6RXGmw1lzYcklRNtj/xLUwDPFlkK3WG+mK5pan9LO14/1GylKU+KilKUAK3YK+wYBCPMYMjQGSOcnT91aaWVhhG+YH45hVVWN4snB2ZeWLWVQN448STqSepJJrZStGNbyRtmISeWYhZ+RNZBoDCagt75n9HZf7oB+JrfQDlWN25lUsfogn5CaAKux2exLOCqyzCFDAeU5d1Kngf41IxuGOSA7asgg5Tu6jciftqThreVFB3AE+vH7ZrVigTctDhmJPqFJH6jUr3ZG1iF272K+JsNZa4oDQZ8MyCGDT7ccI+Nc5gO7Qw65Qwa4paWjQywIIBJymFAB+Nd1UPtDCl8uWJE7mND8OYq6hU2uz4KK1CM3vtk5cXxdOR1KuNJ6wNuMa/aNdZrZbxbWyFu6jg/7D+/5+8ZWLwQf2hB1AOmsbwdmAJP29agvdNsZLwLIZAOp+Z30E6zO+piTpKSaE2nHk47+kNwcQkLBFsSfekmPWBx+HCuWr6N3n7MH3LcOZSiAMkjUNIEA9ZM/DTlwfZvZV3EPksoztyA2HMnZR1NeT+J0XDUN87sn138M62FT4clLuqnhtvHne/z+Radp98Ll/Diy6rMiWH0gNhHAzqSD8Knd1O32twpMoxgg8GMDP8Aqkcq6LsP+jK1aTxMYc5AnIpOUdCRq56CB61fjsjDeIlv7mRAZOUqntaQYQnXcSdCPQVqfDq1anUc6+U1a3XHD+X+TE12t+FwpvTUKd4tttri76q+eUvJYxgjLim9yZ5Tt8jP2cNq9XEtGqHjpr+6t2N7qF7uYX74VmkqrBVVREKI+AGnXhrKxeDNuNZB4xx5ddJ+Va61FJ2S5fueQrU6cEnFJ+fKsV/3S39Wfmf3fzpQYlvcP2/uqTSrbryFN8P7f3f+yPavsSJSJmd9OXCpFKVxu5CTTeFYj43MUyp7dwi2n5T+UN6KJc9FNdrh7ARFRRCqAoHIAQB8hXO928F4r/dDewARZ+tOjXvQjyqfdzHZxXTVlaipvljoNUo7VkVC7W7KW+mViVZTmRxGZGiMwnoSCDoQSDoam0pcuOKbPbfwrwC3NSCPZuAbuhP2qdV4yIZtldTjuz7d5Mlxcy78QQRsysNVYcCCCK5nGdlXrHBr9v3lH31fykX8IPrIJ+qdWrQpalPEhSdG2YmFKwsX1dcyMGB4gyPT16VnTYuKytxIzbHQniJiGB4EEAzWNeNtUZJNNMlF2dy7wt2RB9pSVPqNj8RB+NZ3rQZSp2II+fGo6dnwxOd5gAbaATvpDb8RNe3cQ1sSwDCYldDz9kmNgTvw2rH9jQNuGull83tDRvyhofgdx0IrHGagL7zKPhOZv7qmtNnFr4jEkqGVD5gVk+YGM25jLt0rc2txeSqW+J8o+wPQBvqLirgV0LGAA5n+yv8A5VKqDjsPnbKInw2gngSyQf7tC5yDJVnEK05TMfz8R1rC42Y5RsPaP/gOvM8B1Olal3JLLpnt3CBp5WTWPgQ0aVb27YUADYVKSSeDidzxrQIykCOUafKq/tDs1BbYweGk6RIB36VZ1jcthgQRIIgjmDRCbi8BKKksnzztXuvdxF1bS3Et4YQxJ3zkkbfTbYDUACB69n2H2TYw1oJYACmCWkEufeY8d/QcKwt9nffMrTlgka+1quh+J/VUhuxrRmQdY4nhP/sahVgu1c45v92HoaqUtNHTydox6JKz9X5skvlYQSCD1/UedQ/ul0BzKGbTzyApGksx3WPMdo+dZt2NaMjKdep5R+2oeMwSlsltSSdWgnTXQchz16URUnjBQ1SWbv6f9JxYn2riqAYIUxryLNrx4AVASz4hcoPdgEn3vaJP0ioifhUK5gRm82bMrSZaRI45QIHzqdg8UELEgmQIjpPE+opuFKUYuXXoKznBySTx1ua7lhlgspE/H5xtWFbsTjS8SqwCTB1nSBr0k/ZUNsRDC2oa5cgQiCWj3jJARfrMQOtNwnK16mBWUVfum1mgSdANfQc6z7N7KOKhmBGH66G+OUcLPX6fDy6vNwHdksQ+Kho1FldbYO4LEx4rDqAo5EgNXRUrW1G7ES+nRtmR4BG1e0pSYwKUpQApSlAFX2j3dtXWLibdw/8AEtkBjG2YEFbn6QMcIqmxHZWItbqLy+9b8r/G25g+qsSeC11tKshVlDhkJQjLk4i1jEZsoMPxRgVceqMAwHWKnYHDZ21EqN52J4Drz/3rocZ2fburlu20ccmUMAeYnY1BHYAQRZuXLY90nxFn0uSwHRWFXy1LlG1itUUnc1padAApVgNBmkEDgMwmfkK1upd8jjL5G2IIJaEkegJ3A3rc1nEL9G1dHNWa2f7LBx/fFRbOJZSxu2bylifoeIMo0UTZL6bnhqTSpcS8Lcz21J4jXkeo6HcdIrH7gSZUZTzQlf8ADAO/Gq1O2LdvyK9oAtChnCFQTMFGAIA126VZW77HXJmHNGDD7ctAGF8OoGV5llWGUHcgbrlOgk/CgtXA2abZ8oH0l4k/W51jfvlmRVUyCWhwy6BSu+Uzq42rb478bZ/RZT/iy0ARrwYh0W2gYqdQ2nnLD3Qd1M1KTHKd5QngwK+oGYANHSa12Ls3W8rL5F9qPefkSDxpi5c+GsDSWJEgawB6nzekHpXeQM7+OVDBJ56CY9YrerSARsdapFwWUAMfDInQgZDx0YTroTwJ5VtwmJ8OYl1MbKwhv0hGojjOm1WunFruu7K1N37yJ938JbPMOvzAb/wqRVbc7VtNo1xbTKZGdkGsRxOujbaaH41rHbo1yxe5GyHYfHIrR8CfhVTi1hliaeUWV+7lE7nYDmeA/nYSar8EhMBiwVxmWGjMYBLMQAwJmQJiNOFDev3AfDw1wMyxmutbRVka+yWff6msDpEkdkXnChriWgsR4alnEaCLj+XbT8HzrgFficIwuFUAIILDUaeuZhpM668aiW7+c5bKNdYSGNuGSZkffCRbEDQjNOm3PobPdewDLhrzcTdYv/dPkHwUVaqsaDhVyryVit0os5vDd2rr63rgtr7lomT0N0gH+yqke9V5gezrdlctpAg3Mbk+8TuzdTJqTSq5TlLlk4xUeBSlKgSFKUoAUpSgBSlKAFKUoAUpSgBSlKAPGUHQiRUF+wMMTJsWZ5+Gk/OJpSgDUe7liZCusT7N26u+/suOQrIdhJwe+P8A975/xOa8pQBj/wDzqzPi4iYj8M+2/PrRe7qAz4mIkwD9+ucJjY9TSlAC93csuIc3mHI378fLPFLfdfDAQbKsDvnl56nOTNKV24ErC9k2bf4O1bT8lFX9QqXSlcAUpSgBSlKAFKUoAUpSgBSlKAP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s://encrypted-tbn0.gstatic.com/images?q=tbn:ANd9GcSjmYFzRGGbiqPQE0FdogPIV-lSy-PQTHYByy1pxPSQSrmegmh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4503044" cy="315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98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Assimilation of ‘Inuktitut’ Language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Inuktitut is the official languages of Nunavut, it is in danger of disappearing</a:t>
            </a:r>
          </a:p>
          <a:p>
            <a:endParaRPr lang="en-CA" dirty="0" smtClean="0"/>
          </a:p>
          <a:p>
            <a:r>
              <a:rPr lang="en-CA" dirty="0" smtClean="0"/>
              <a:t>The ‘overwhelming power of English” has resulted in few children in western Nunavut speaking and understanding, Inuktitut</a:t>
            </a:r>
          </a:p>
          <a:p>
            <a:endParaRPr lang="en-CA" dirty="0" smtClean="0"/>
          </a:p>
          <a:p>
            <a:r>
              <a:rPr lang="en-CA" dirty="0" smtClean="0"/>
              <a:t>Go to website “Our Language, Our Selves”</a:t>
            </a:r>
          </a:p>
          <a:p>
            <a:r>
              <a:rPr lang="en-CA" dirty="0" smtClean="0">
                <a:hlinkClick r:id="rId2"/>
              </a:rPr>
              <a:t>http://www.nunavut.com/nunavut99/english/our.html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327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How do some forces of globalization present challenges to identity?</vt:lpstr>
      <vt:lpstr>Intro</vt:lpstr>
      <vt:lpstr>The ‘AAA’ concept</vt:lpstr>
      <vt:lpstr>The Metis Story</vt:lpstr>
      <vt:lpstr>Metis Origins</vt:lpstr>
      <vt:lpstr>The Michif Language</vt:lpstr>
      <vt:lpstr>The Assimilation of ‘Inuktitut’ Language</vt:lpstr>
      <vt:lpstr>The Inuktitut Story</vt:lpstr>
      <vt:lpstr>The Assimilation of ‘Inuktitut’ 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some forces of globalization present challenges to identity?</dc:title>
  <dc:creator>JJ</dc:creator>
  <cp:lastModifiedBy>Windows User</cp:lastModifiedBy>
  <cp:revision>9</cp:revision>
  <dcterms:created xsi:type="dcterms:W3CDTF">2013-09-24T01:15:07Z</dcterms:created>
  <dcterms:modified xsi:type="dcterms:W3CDTF">2013-09-24T13:29:28Z</dcterms:modified>
</cp:coreProperties>
</file>