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49C4F2-1227-445A-8126-45303683B1C7}" type="datetimeFigureOut">
              <a:rPr lang="en-US" smtClean="0"/>
              <a:t>12/12/2013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127173-9AB9-4FD0-82AE-50546C6C165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9C4F2-1227-445A-8126-45303683B1C7}" type="datetimeFigureOut">
              <a:rPr lang="en-US" smtClean="0"/>
              <a:t>12/12/2013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27173-9AB9-4FD0-82AE-50546C6C165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649C4F2-1227-445A-8126-45303683B1C7}" type="datetimeFigureOut">
              <a:rPr lang="en-US" smtClean="0"/>
              <a:t>12/12/2013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127173-9AB9-4FD0-82AE-50546C6C165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9C4F2-1227-445A-8126-45303683B1C7}" type="datetimeFigureOut">
              <a:rPr lang="en-US" smtClean="0"/>
              <a:t>12/12/2013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27173-9AB9-4FD0-82AE-50546C6C165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49C4F2-1227-445A-8126-45303683B1C7}" type="datetimeFigureOut">
              <a:rPr lang="en-US" smtClean="0"/>
              <a:t>12/12/2013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3127173-9AB9-4FD0-82AE-50546C6C1653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9C4F2-1227-445A-8126-45303683B1C7}" type="datetimeFigureOut">
              <a:rPr lang="en-US" smtClean="0"/>
              <a:t>12/12/2013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27173-9AB9-4FD0-82AE-50546C6C165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9C4F2-1227-445A-8126-45303683B1C7}" type="datetimeFigureOut">
              <a:rPr lang="en-US" smtClean="0"/>
              <a:t>12/12/2013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27173-9AB9-4FD0-82AE-50546C6C165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9C4F2-1227-445A-8126-45303683B1C7}" type="datetimeFigureOut">
              <a:rPr lang="en-US" smtClean="0"/>
              <a:t>12/12/2013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27173-9AB9-4FD0-82AE-50546C6C165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49C4F2-1227-445A-8126-45303683B1C7}" type="datetimeFigureOut">
              <a:rPr lang="en-US" smtClean="0"/>
              <a:t>12/12/2013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27173-9AB9-4FD0-82AE-50546C6C165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9C4F2-1227-445A-8126-45303683B1C7}" type="datetimeFigureOut">
              <a:rPr lang="en-US" smtClean="0"/>
              <a:t>12/12/2013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27173-9AB9-4FD0-82AE-50546C6C165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9C4F2-1227-445A-8126-45303683B1C7}" type="datetimeFigureOut">
              <a:rPr lang="en-US" smtClean="0"/>
              <a:t>12/12/2013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27173-9AB9-4FD0-82AE-50546C6C1653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649C4F2-1227-445A-8126-45303683B1C7}" type="datetimeFigureOut">
              <a:rPr lang="en-US" smtClean="0"/>
              <a:t>12/12/2013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127173-9AB9-4FD0-82AE-50546C6C165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Foundations of Economic Globalization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503838" cy="1101248"/>
          </a:xfrm>
        </p:spPr>
        <p:txBody>
          <a:bodyPr/>
          <a:lstStyle/>
          <a:p>
            <a:pPr algn="ctr"/>
            <a:r>
              <a:rPr lang="en-CA" dirty="0" smtClean="0"/>
              <a:t>To what extent did world events shape contemporary economic globalization?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Russia’s Revolution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Russian soldiers were given poor weapons and leadership during war, and were defeated battle after battle</a:t>
            </a:r>
          </a:p>
          <a:p>
            <a:endParaRPr lang="en-CA" dirty="0" smtClean="0"/>
          </a:p>
          <a:p>
            <a:r>
              <a:rPr lang="en-CA" dirty="0" smtClean="0"/>
              <a:t>Food and fuel shortages became common, and workers rebelled causing a civil war from 1917-1922</a:t>
            </a:r>
          </a:p>
          <a:p>
            <a:endParaRPr lang="en-CA" dirty="0" smtClean="0"/>
          </a:p>
          <a:p>
            <a:r>
              <a:rPr lang="en-CA" dirty="0" smtClean="0"/>
              <a:t>Russia was torn apart, transportation systems broke down, and food could not be shipped</a:t>
            </a:r>
          </a:p>
          <a:p>
            <a:endParaRPr lang="en-CA" dirty="0" smtClean="0"/>
          </a:p>
          <a:p>
            <a:r>
              <a:rPr lang="en-CA" dirty="0" smtClean="0"/>
              <a:t>People starved, and famine killed at least 5 million people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Communist Russia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1922, the Union of Soviet Socialist Republics (USSR) emerged, and became the world’s first communist state</a:t>
            </a:r>
          </a:p>
          <a:p>
            <a:endParaRPr lang="en-CA" dirty="0" smtClean="0"/>
          </a:p>
          <a:p>
            <a:r>
              <a:rPr lang="en-CA" dirty="0" smtClean="0"/>
              <a:t>Communism – an economic and political model that was supposed to get rid of class distinction, and opposed to capitalism</a:t>
            </a:r>
          </a:p>
          <a:p>
            <a:endParaRPr lang="en-CA" dirty="0" smtClean="0"/>
          </a:p>
          <a:p>
            <a:r>
              <a:rPr lang="en-CA" dirty="0" smtClean="0"/>
              <a:t>Controlled the government and the economy under an absolute ruler – Joseph Stalin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Great Depression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1920s experienced an economic boom</a:t>
            </a:r>
          </a:p>
          <a:p>
            <a:r>
              <a:rPr lang="en-CA" dirty="0" smtClean="0"/>
              <a:t>People were spending money, unemployment was low, and stocks were selling</a:t>
            </a:r>
          </a:p>
          <a:p>
            <a:r>
              <a:rPr lang="en-CA" dirty="0" smtClean="0"/>
              <a:t>Oct. 29/29 – Black Tuesday</a:t>
            </a:r>
          </a:p>
          <a:p>
            <a:r>
              <a:rPr lang="en-CA" dirty="0" smtClean="0"/>
              <a:t>Worried investors started selling, starting a panic, and shares plummeted </a:t>
            </a:r>
          </a:p>
          <a:p>
            <a:r>
              <a:rPr lang="en-CA" dirty="0" smtClean="0"/>
              <a:t>People with loans could not repay</a:t>
            </a:r>
          </a:p>
          <a:p>
            <a:r>
              <a:rPr lang="en-CA" dirty="0" smtClean="0"/>
              <a:t>Those owed money, could not collect</a:t>
            </a:r>
          </a:p>
          <a:p>
            <a:r>
              <a:rPr lang="en-CA" dirty="0" smtClean="0"/>
              <a:t>Demand decreased, unemployment rose, production was cut, creating an economic depression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Great Depression in Canada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1929-1933: exports fell by 50%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1933 – 26.6% out of work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Price of grain fell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Drought added to misery until 1937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Locust destroyed what little crops were grown</a:t>
            </a:r>
            <a:endParaRPr lang="en-CA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World War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Depression hit Germany hard</a:t>
            </a:r>
          </a:p>
          <a:p>
            <a:r>
              <a:rPr lang="en-CA" dirty="0" smtClean="0"/>
              <a:t>Adolf Hitler promised to fix things, and in 1933 along with the Nazi Party, was elected leader</a:t>
            </a:r>
          </a:p>
          <a:p>
            <a:r>
              <a:rPr lang="en-CA" dirty="0" smtClean="0"/>
              <a:t>Convinced Germans that they belonged to  a master race entitled to rule others</a:t>
            </a:r>
          </a:p>
          <a:p>
            <a:r>
              <a:rPr lang="en-CA" dirty="0" smtClean="0"/>
              <a:t>Sept. 1, 1939 – Hitler invaded Poland and the world declared war</a:t>
            </a:r>
          </a:p>
          <a:p>
            <a:r>
              <a:rPr lang="en-CA" dirty="0" smtClean="0"/>
              <a:t>More than 50 countries and colonies were drawn into the war</a:t>
            </a:r>
          </a:p>
          <a:p>
            <a:r>
              <a:rPr lang="en-CA" dirty="0" smtClean="0"/>
              <a:t>In German death camps – tolls estimated between 10-26 million Jews, Poles, Czechs, Greeks, Roma, Serbs, Ukrainians, Russian, homosexuals, people with disabilities, unionists, POWs, and Jehovah’s Witnesses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What is Economic globalization?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The spread of trade, transportation, and communication systems around the world in the interests of promoting world wide commerce</a:t>
            </a:r>
          </a:p>
          <a:p>
            <a:endParaRPr lang="en-CA" dirty="0" smtClean="0"/>
          </a:p>
          <a:p>
            <a:r>
              <a:rPr lang="en-CA" dirty="0" smtClean="0"/>
              <a:t>Economic globalization includes the oil and gas pipelines and large tankers that carry oil products from Canada to markets around the world</a:t>
            </a:r>
          </a:p>
          <a:p>
            <a:endParaRPr lang="en-CA" dirty="0" smtClean="0"/>
          </a:p>
          <a:p>
            <a:r>
              <a:rPr lang="en-CA" dirty="0" smtClean="0"/>
              <a:t>Economic globalization also affects the Canadian manufacturers who buy products and components from countries where workers are paid much less than Canadian workers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 perspectives...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Joseph </a:t>
            </a:r>
            <a:r>
              <a:rPr lang="en-CA" dirty="0" err="1" smtClean="0"/>
              <a:t>Stiglitz</a:t>
            </a:r>
            <a:r>
              <a:rPr lang="en-CA" dirty="0" smtClean="0"/>
              <a:t>, 2001 Nobel Prize for Economics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Naomi Klein, Canadian author and journalist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Countries and people are more economically integrated today than ever before</a:t>
            </a:r>
          </a:p>
          <a:p>
            <a:endParaRPr lang="en-CA" dirty="0" smtClean="0"/>
          </a:p>
          <a:p>
            <a:r>
              <a:rPr lang="en-CA" dirty="0" smtClean="0"/>
              <a:t>Interdependence has happened because communication and transportation barriers have been reduced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Economic globalization reaches into every aspect of life</a:t>
            </a:r>
          </a:p>
          <a:p>
            <a:endParaRPr lang="en-CA" dirty="0" smtClean="0"/>
          </a:p>
          <a:p>
            <a:r>
              <a:rPr lang="en-CA" dirty="0" smtClean="0"/>
              <a:t>Globalization also builds fences around people</a:t>
            </a:r>
          </a:p>
          <a:p>
            <a:endParaRPr lang="en-CA" dirty="0" smtClean="0"/>
          </a:p>
          <a:p>
            <a:r>
              <a:rPr lang="en-CA" dirty="0" smtClean="0"/>
              <a:t>Shuts people out from meeting basic needs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Factors affecting E.G.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Famine: Affects people directly and also affects international </a:t>
            </a:r>
            <a:r>
              <a:rPr lang="en-CA" dirty="0" err="1" smtClean="0"/>
              <a:t>markest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Economic Uncertainty: Caused by factors such as the collapse of a major industry, depletion of natural resources, or political change</a:t>
            </a:r>
          </a:p>
          <a:p>
            <a:endParaRPr lang="en-CA" dirty="0" smtClean="0"/>
          </a:p>
          <a:p>
            <a:r>
              <a:rPr lang="en-CA" dirty="0" smtClean="0"/>
              <a:t>Government Economic Policies: Such as tariffs and other trade regulations, foreign aid, and interest rates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Factors Affecting E.G.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Price Changes for Non-Renewable Energy: Such as oil and natural gas</a:t>
            </a:r>
          </a:p>
          <a:p>
            <a:endParaRPr lang="en-CA" dirty="0" smtClean="0"/>
          </a:p>
          <a:p>
            <a:r>
              <a:rPr lang="en-CA" dirty="0" smtClean="0"/>
              <a:t>Changes in Investor’s Confidence: Which can affect share prices on local and global stock exchanges</a:t>
            </a:r>
          </a:p>
          <a:p>
            <a:endParaRPr lang="en-CA" dirty="0" smtClean="0"/>
          </a:p>
          <a:p>
            <a:r>
              <a:rPr lang="en-CA" dirty="0" smtClean="0"/>
              <a:t>Natural Disasters: Such as earthquakes, droughts, and floods</a:t>
            </a:r>
          </a:p>
          <a:p>
            <a:endParaRPr lang="en-CA" dirty="0" smtClean="0"/>
          </a:p>
          <a:p>
            <a:r>
              <a:rPr lang="en-CA" dirty="0" smtClean="0"/>
              <a:t>War: Within a country or among countries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2800" dirty="0" smtClean="0"/>
              <a:t>How did 20</a:t>
            </a:r>
            <a:r>
              <a:rPr lang="en-CA" sz="2800" baseline="30000" dirty="0" smtClean="0"/>
              <a:t>th</a:t>
            </a:r>
            <a:r>
              <a:rPr lang="en-CA" sz="2800" dirty="0" smtClean="0"/>
              <a:t> century world events shape contemporary economic globalization?</a:t>
            </a:r>
            <a:endParaRPr lang="en-C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Costs of WW1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err="1" smtClean="0"/>
              <a:t>Appox</a:t>
            </a:r>
            <a:r>
              <a:rPr lang="en-CA" dirty="0" smtClean="0"/>
              <a:t>. 15 million soldiers and civilians were killed during WW1</a:t>
            </a:r>
          </a:p>
          <a:p>
            <a:endParaRPr lang="en-CA" dirty="0" smtClean="0"/>
          </a:p>
          <a:p>
            <a:r>
              <a:rPr lang="en-CA" dirty="0" smtClean="0"/>
              <a:t>Economic costs of the war were so high as European cities, towns, farms, roads, factories, ports, ships, and railways had been destroyed</a:t>
            </a:r>
          </a:p>
          <a:p>
            <a:endParaRPr lang="en-CA" dirty="0" smtClean="0"/>
          </a:p>
          <a:p>
            <a:r>
              <a:rPr lang="en-CA" dirty="0" smtClean="0"/>
              <a:t>Many countries borrowed money from the US and at war’s end, owed more than $7 billion</a:t>
            </a:r>
          </a:p>
          <a:p>
            <a:endParaRPr lang="en-CA" dirty="0" smtClean="0"/>
          </a:p>
          <a:p>
            <a:r>
              <a:rPr lang="en-CA" dirty="0" smtClean="0"/>
              <a:t>After the war, many countries restricted international trade while they tried to rebuild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Costs of Peace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Treaty of Versailles ended WW1</a:t>
            </a:r>
          </a:p>
          <a:p>
            <a:endParaRPr lang="en-CA" dirty="0" smtClean="0"/>
          </a:p>
          <a:p>
            <a:r>
              <a:rPr lang="en-CA" dirty="0" smtClean="0"/>
              <a:t>It was suppose to bring peace and prevent another global war</a:t>
            </a:r>
          </a:p>
          <a:p>
            <a:endParaRPr lang="en-CA" dirty="0" smtClean="0"/>
          </a:p>
          <a:p>
            <a:r>
              <a:rPr lang="en-CA" dirty="0" smtClean="0"/>
              <a:t>Harsh conditions were imposed on Germany in the form of reparations (payments for war damages in Britain, France, Russia, and other countries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Effects on Canadian Economy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By 1918, WW1 had costs Canadian economy more than $2.5 million per day, with the introduction of income tax (supposedly temporarily)</a:t>
            </a:r>
          </a:p>
          <a:p>
            <a:endParaRPr lang="en-CA" dirty="0" smtClean="0"/>
          </a:p>
          <a:p>
            <a:r>
              <a:rPr lang="en-CA" dirty="0" smtClean="0"/>
              <a:t>Many jobs stopped when the war ended, and returning veterans were out jobs</a:t>
            </a:r>
          </a:p>
          <a:p>
            <a:endParaRPr lang="en-CA" dirty="0" smtClean="0"/>
          </a:p>
          <a:p>
            <a:r>
              <a:rPr lang="en-CA" dirty="0" smtClean="0"/>
              <a:t>The Canadian unemployment rate rose increasingly fast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761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Foundations of Economic Globalization</vt:lpstr>
      <vt:lpstr>What is Economic globalization?</vt:lpstr>
      <vt:lpstr>Two perspectives...</vt:lpstr>
      <vt:lpstr>Factors affecting E.G.</vt:lpstr>
      <vt:lpstr>Factors Affecting E.G.</vt:lpstr>
      <vt:lpstr>How did 20th century world events shape contemporary economic globalization?</vt:lpstr>
      <vt:lpstr>The Costs of WW1</vt:lpstr>
      <vt:lpstr>The Costs of Peace</vt:lpstr>
      <vt:lpstr>Effects on Canadian Economy</vt:lpstr>
      <vt:lpstr>Russia’s Revolution</vt:lpstr>
      <vt:lpstr>Communist Russia</vt:lpstr>
      <vt:lpstr>The Great Depression</vt:lpstr>
      <vt:lpstr>Great Depression in Canada</vt:lpstr>
      <vt:lpstr>World War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Economic Globalization</dc:title>
  <dc:creator>JJ</dc:creator>
  <cp:lastModifiedBy>JJ</cp:lastModifiedBy>
  <cp:revision>7</cp:revision>
  <dcterms:created xsi:type="dcterms:W3CDTF">2013-12-13T00:23:32Z</dcterms:created>
  <dcterms:modified xsi:type="dcterms:W3CDTF">2013-12-13T01:33:16Z</dcterms:modified>
</cp:coreProperties>
</file>