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902E482-2192-4D83-82E7-D62A032D4286}" type="datetimeFigureOut">
              <a:rPr lang="en-US" smtClean="0"/>
              <a:t>11/1/2013</a:t>
            </a:fld>
            <a:endParaRPr lang="en-US"/>
          </a:p>
        </p:txBody>
      </p:sp>
      <p:sp>
        <p:nvSpPr>
          <p:cNvPr id="23" name="Slide Number Placeholder 22"/>
          <p:cNvSpPr>
            <a:spLocks noGrp="1"/>
          </p:cNvSpPr>
          <p:nvPr>
            <p:ph type="sldNum" sz="quarter" idx="11"/>
          </p:nvPr>
        </p:nvSpPr>
        <p:spPr/>
        <p:txBody>
          <a:bodyPr/>
          <a:lstStyle/>
          <a:p>
            <a:fld id="{C87CC2BD-7EF8-41A0-B4F2-8B8700BE85D2}"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2E482-2192-4D83-82E7-D62A032D4286}"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C2BD-7EF8-41A0-B4F2-8B8700BE85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2E482-2192-4D83-82E7-D62A032D4286}"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C2BD-7EF8-41A0-B4F2-8B8700BE85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902E482-2192-4D83-82E7-D62A032D4286}" type="datetimeFigureOut">
              <a:rPr lang="en-US" smtClean="0"/>
              <a:t>11/1/2013</a:t>
            </a:fld>
            <a:endParaRPr lang="en-US"/>
          </a:p>
        </p:txBody>
      </p:sp>
      <p:sp>
        <p:nvSpPr>
          <p:cNvPr id="19" name="Slide Number Placeholder 18"/>
          <p:cNvSpPr>
            <a:spLocks noGrp="1"/>
          </p:cNvSpPr>
          <p:nvPr>
            <p:ph type="sldNum" sz="quarter" idx="15"/>
          </p:nvPr>
        </p:nvSpPr>
        <p:spPr/>
        <p:txBody>
          <a:bodyPr/>
          <a:lstStyle/>
          <a:p>
            <a:fld id="{C87CC2BD-7EF8-41A0-B4F2-8B8700BE85D2}"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902E482-2192-4D83-82E7-D62A032D4286}" type="datetimeFigureOut">
              <a:rPr lang="en-US" smtClean="0"/>
              <a:t>11/1/2013</a:t>
            </a:fld>
            <a:endParaRPr lang="en-US"/>
          </a:p>
        </p:txBody>
      </p:sp>
      <p:sp>
        <p:nvSpPr>
          <p:cNvPr id="20" name="Slide Number Placeholder 19"/>
          <p:cNvSpPr>
            <a:spLocks noGrp="1"/>
          </p:cNvSpPr>
          <p:nvPr>
            <p:ph type="sldNum" sz="quarter" idx="11"/>
          </p:nvPr>
        </p:nvSpPr>
        <p:spPr/>
        <p:txBody>
          <a:bodyPr/>
          <a:lstStyle/>
          <a:p>
            <a:fld id="{C87CC2BD-7EF8-41A0-B4F2-8B8700BE85D2}"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3902E482-2192-4D83-82E7-D62A032D4286}" type="datetimeFigureOut">
              <a:rPr lang="en-US" smtClean="0"/>
              <a:t>11/1/2013</a:t>
            </a:fld>
            <a:endParaRPr lang="en-US"/>
          </a:p>
        </p:txBody>
      </p:sp>
      <p:sp>
        <p:nvSpPr>
          <p:cNvPr id="25" name="Slide Number Placeholder 24"/>
          <p:cNvSpPr>
            <a:spLocks noGrp="1"/>
          </p:cNvSpPr>
          <p:nvPr>
            <p:ph type="sldNum" sz="quarter" idx="16"/>
          </p:nvPr>
        </p:nvSpPr>
        <p:spPr/>
        <p:txBody>
          <a:bodyPr/>
          <a:lstStyle/>
          <a:p>
            <a:fld id="{C87CC2BD-7EF8-41A0-B4F2-8B8700BE85D2}"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902E482-2192-4D83-82E7-D62A032D4286}" type="datetimeFigureOut">
              <a:rPr lang="en-US" smtClean="0"/>
              <a:t>11/1/2013</a:t>
            </a:fld>
            <a:endParaRPr lang="en-US"/>
          </a:p>
        </p:txBody>
      </p:sp>
      <p:sp>
        <p:nvSpPr>
          <p:cNvPr id="24" name="Slide Number Placeholder 23"/>
          <p:cNvSpPr>
            <a:spLocks noGrp="1"/>
          </p:cNvSpPr>
          <p:nvPr>
            <p:ph type="sldNum" sz="quarter" idx="17"/>
          </p:nvPr>
        </p:nvSpPr>
        <p:spPr/>
        <p:txBody>
          <a:bodyPr/>
          <a:lstStyle/>
          <a:p>
            <a:fld id="{C87CC2BD-7EF8-41A0-B4F2-8B8700BE85D2}"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902E482-2192-4D83-82E7-D62A032D4286}" type="datetimeFigureOut">
              <a:rPr lang="en-US" smtClean="0"/>
              <a:t>11/1/2013</a:t>
            </a:fld>
            <a:endParaRPr lang="en-US"/>
          </a:p>
        </p:txBody>
      </p:sp>
      <p:sp>
        <p:nvSpPr>
          <p:cNvPr id="14" name="Slide Number Placeholder 13"/>
          <p:cNvSpPr>
            <a:spLocks noGrp="1"/>
          </p:cNvSpPr>
          <p:nvPr>
            <p:ph type="sldNum" sz="quarter" idx="11"/>
          </p:nvPr>
        </p:nvSpPr>
        <p:spPr/>
        <p:txBody>
          <a:bodyPr/>
          <a:lstStyle/>
          <a:p>
            <a:fld id="{C87CC2BD-7EF8-41A0-B4F2-8B8700BE85D2}"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902E482-2192-4D83-82E7-D62A032D4286}" type="datetimeFigureOut">
              <a:rPr lang="en-US" smtClean="0"/>
              <a:t>11/1/2013</a:t>
            </a:fld>
            <a:endParaRPr lang="en-US"/>
          </a:p>
        </p:txBody>
      </p:sp>
      <p:sp>
        <p:nvSpPr>
          <p:cNvPr id="12" name="Slide Number Placeholder 11"/>
          <p:cNvSpPr>
            <a:spLocks noGrp="1"/>
          </p:cNvSpPr>
          <p:nvPr>
            <p:ph type="sldNum" sz="quarter" idx="11"/>
          </p:nvPr>
        </p:nvSpPr>
        <p:spPr/>
        <p:txBody>
          <a:bodyPr/>
          <a:lstStyle/>
          <a:p>
            <a:fld id="{C87CC2BD-7EF8-41A0-B4F2-8B8700BE85D2}"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902E482-2192-4D83-82E7-D62A032D4286}" type="datetimeFigureOut">
              <a:rPr lang="en-US" smtClean="0"/>
              <a:t>11/1/2013</a:t>
            </a:fld>
            <a:endParaRPr lang="en-US"/>
          </a:p>
        </p:txBody>
      </p:sp>
      <p:sp>
        <p:nvSpPr>
          <p:cNvPr id="18" name="Slide Number Placeholder 17"/>
          <p:cNvSpPr>
            <a:spLocks noGrp="1"/>
          </p:cNvSpPr>
          <p:nvPr>
            <p:ph type="sldNum" sz="quarter" idx="16"/>
          </p:nvPr>
        </p:nvSpPr>
        <p:spPr/>
        <p:txBody>
          <a:bodyPr/>
          <a:lstStyle/>
          <a:p>
            <a:fld id="{C87CC2BD-7EF8-41A0-B4F2-8B8700BE85D2}"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902E482-2192-4D83-82E7-D62A032D4286}" type="datetimeFigureOut">
              <a:rPr lang="en-US" smtClean="0"/>
              <a:t>11/1/2013</a:t>
            </a:fld>
            <a:endParaRPr lang="en-US"/>
          </a:p>
        </p:txBody>
      </p:sp>
      <p:sp>
        <p:nvSpPr>
          <p:cNvPr id="20" name="Slide Number Placeholder 19"/>
          <p:cNvSpPr>
            <a:spLocks noGrp="1"/>
          </p:cNvSpPr>
          <p:nvPr>
            <p:ph type="sldNum" sz="quarter" idx="15"/>
          </p:nvPr>
        </p:nvSpPr>
        <p:spPr/>
        <p:txBody>
          <a:bodyPr/>
          <a:lstStyle/>
          <a:p>
            <a:fld id="{C87CC2BD-7EF8-41A0-B4F2-8B8700BE85D2}"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902E482-2192-4D83-82E7-D62A032D4286}" type="datetimeFigureOut">
              <a:rPr lang="en-US" smtClean="0"/>
              <a:t>11/1/2013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C87CC2BD-7EF8-41A0-B4F2-8B8700BE85D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a/url?sa=i&amp;rct=j&amp;q=&amp;esrc=s&amp;frm=1&amp;source=images&amp;cd=&amp;cad=rja&amp;docid=m4GCv6pmoNESiM&amp;tbnid=URME_QrHf2shQM:&amp;ved=0CAUQjRw&amp;url=http%3A%2F%2Fwww.mcgrawhill.ca%2Fsecondary%2Fexploring%2Findex.php&amp;ei=BhR0UqrfOYin2AXL6IDgBA&amp;bvm=bv.55819444,d.b2I&amp;psig=AFQjCNG8JrzNgy2mlHZ8Y13qfu38QtlwQA&amp;ust=138342538550969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hyperlink" Target="http://www.google.ca/url?sa=i&amp;rct=j&amp;q=&amp;esrc=s&amp;frm=1&amp;source=images&amp;cd=&amp;cad=rja&amp;docid=x-SyI-yqC-eTiM&amp;tbnid=YqMETmrzpMap2M:&amp;ved=0CAUQjRw&amp;url=http%3A%2F%2Fen.wikipedia.org%2Fwiki%2FColumbian_Exchange&amp;ei=nA10Us-dDrTW2wXg6IHgAw&amp;bvm=bv.55819444,d.b2I&amp;psig=AFQjCNGnMnBj7hD3VjjIX53d5DXcLvFKPQ&amp;ust=138342375324050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How did the consequences of historical globalization affect people?</a:t>
            </a:r>
            <a:endParaRPr lang="en-US" dirty="0"/>
          </a:p>
        </p:txBody>
      </p:sp>
      <p:sp>
        <p:nvSpPr>
          <p:cNvPr id="2" name="Title 1"/>
          <p:cNvSpPr>
            <a:spLocks noGrp="1"/>
          </p:cNvSpPr>
          <p:nvPr>
            <p:ph type="title"/>
          </p:nvPr>
        </p:nvSpPr>
        <p:spPr/>
        <p:txBody>
          <a:bodyPr/>
          <a:lstStyle/>
          <a:p>
            <a:r>
              <a:rPr lang="en-US" dirty="0" smtClean="0"/>
              <a:t>Consequences</a:t>
            </a:r>
            <a:endParaRPr lang="en-US" dirty="0"/>
          </a:p>
        </p:txBody>
      </p:sp>
    </p:spTree>
    <p:extLst>
      <p:ext uri="{BB962C8B-B14F-4D97-AF65-F5344CB8AC3E}">
        <p14:creationId xmlns:p14="http://schemas.microsoft.com/office/powerpoint/2010/main" val="1202652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 1750 – the steam-powered engine is invented in Britain and entrepreneurs used it to create new ways to mechanize the manufacturing process</a:t>
            </a:r>
          </a:p>
          <a:p>
            <a:pPr marL="285750" indent="-285750">
              <a:buFont typeface="Arial" pitchFamily="34" charset="0"/>
              <a:buChar char="•"/>
            </a:pPr>
            <a:endParaRPr lang="en-US" dirty="0"/>
          </a:p>
          <a:p>
            <a:pPr marL="285750" indent="-285750">
              <a:buFont typeface="Arial" pitchFamily="34" charset="0"/>
              <a:buChar char="•"/>
            </a:pPr>
            <a:r>
              <a:rPr lang="en-US" dirty="0" smtClean="0"/>
              <a:t> 1764 – the Spinning Jenny was invented in Britain allowing spinners of thread to keep up with demands of weavers</a:t>
            </a:r>
          </a:p>
          <a:p>
            <a:pPr marL="285750" indent="-285750">
              <a:buFont typeface="Arial" pitchFamily="34" charset="0"/>
              <a:buChar char="•"/>
            </a:pPr>
            <a:endParaRPr lang="en-US" dirty="0"/>
          </a:p>
          <a:p>
            <a:pPr marL="285750" indent="-285750">
              <a:buFont typeface="Arial" pitchFamily="34" charset="0"/>
              <a:buChar char="•"/>
            </a:pPr>
            <a:r>
              <a:rPr lang="en-US" dirty="0" smtClean="0"/>
              <a:t> new machines were large, expensive, and often required many workers to operate them – only rich could afford them and build factories – rendering traditional craftspeople out of work</a:t>
            </a:r>
            <a:endParaRPr lang="en-US" dirty="0"/>
          </a:p>
        </p:txBody>
      </p:sp>
      <p:sp>
        <p:nvSpPr>
          <p:cNvPr id="3" name="Title 2"/>
          <p:cNvSpPr>
            <a:spLocks noGrp="1"/>
          </p:cNvSpPr>
          <p:nvPr>
            <p:ph type="title"/>
          </p:nvPr>
        </p:nvSpPr>
        <p:spPr/>
        <p:txBody>
          <a:bodyPr/>
          <a:lstStyle/>
          <a:p>
            <a:r>
              <a:rPr lang="en-US" dirty="0" smtClean="0"/>
              <a:t>Industrial Revolution</a:t>
            </a:r>
            <a:endParaRPr lang="en-US" dirty="0"/>
          </a:p>
        </p:txBody>
      </p:sp>
    </p:spTree>
    <p:extLst>
      <p:ext uri="{BB962C8B-B14F-4D97-AF65-F5344CB8AC3E}">
        <p14:creationId xmlns:p14="http://schemas.microsoft.com/office/powerpoint/2010/main" val="2654022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 1750-1850 is the era where the world became mechanized </a:t>
            </a:r>
          </a:p>
          <a:p>
            <a:pPr marL="285750" indent="-285750">
              <a:buFont typeface="Arial" pitchFamily="34" charset="0"/>
              <a:buChar char="•"/>
            </a:pPr>
            <a:endParaRPr lang="en-US" dirty="0"/>
          </a:p>
          <a:p>
            <a:pPr marL="285750" indent="-285750">
              <a:buFont typeface="Arial" pitchFamily="34" charset="0"/>
              <a:buChar char="•"/>
            </a:pPr>
            <a:r>
              <a:rPr lang="en-US" dirty="0" smtClean="0"/>
              <a:t> This event sparked dramatic economic, social, and cultural changes</a:t>
            </a:r>
          </a:p>
          <a:p>
            <a:pPr marL="285750" indent="-285750">
              <a:buFont typeface="Arial" pitchFamily="34" charset="0"/>
              <a:buChar char="•"/>
            </a:pPr>
            <a:endParaRPr lang="en-US" dirty="0"/>
          </a:p>
          <a:p>
            <a:pPr marL="285750" indent="-285750">
              <a:buFont typeface="Arial" pitchFamily="34" charset="0"/>
              <a:buChar char="•"/>
            </a:pPr>
            <a:r>
              <a:rPr lang="en-US" dirty="0" smtClean="0"/>
              <a:t>By 1830, Britain controlled/produced 2/3 of the world’s coal, ½ of its iron, and ½ of its cotton cloth</a:t>
            </a:r>
            <a:endParaRPr lang="en-US" dirty="0"/>
          </a:p>
        </p:txBody>
      </p:sp>
      <p:sp>
        <p:nvSpPr>
          <p:cNvPr id="3" name="Title 2"/>
          <p:cNvSpPr>
            <a:spLocks noGrp="1"/>
          </p:cNvSpPr>
          <p:nvPr>
            <p:ph type="title"/>
          </p:nvPr>
        </p:nvSpPr>
        <p:spPr/>
        <p:txBody>
          <a:bodyPr/>
          <a:lstStyle/>
          <a:p>
            <a:r>
              <a:rPr lang="en-US" dirty="0" smtClean="0"/>
              <a:t>Industrial Revolution</a:t>
            </a:r>
            <a:endParaRPr lang="en-US" dirty="0"/>
          </a:p>
        </p:txBody>
      </p:sp>
    </p:spTree>
    <p:extLst>
      <p:ext uri="{BB962C8B-B14F-4D97-AF65-F5344CB8AC3E}">
        <p14:creationId xmlns:p14="http://schemas.microsoft.com/office/powerpoint/2010/main" val="171573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Cheap </a:t>
            </a:r>
            <a:r>
              <a:rPr lang="en-US" sz="2400" dirty="0" err="1" smtClean="0"/>
              <a:t>Labour</a:t>
            </a:r>
            <a:r>
              <a:rPr lang="en-US" sz="2400" dirty="0" smtClean="0"/>
              <a:t> – The Lifeblood of Historical Globalization</a:t>
            </a:r>
          </a:p>
          <a:p>
            <a:r>
              <a:rPr lang="en-US" sz="2400" dirty="0" smtClean="0"/>
              <a:t>Pg. 128-129</a:t>
            </a:r>
          </a:p>
          <a:p>
            <a:r>
              <a:rPr lang="en-US" sz="2400" dirty="0" smtClean="0"/>
              <a:t>#1 &amp; 2</a:t>
            </a:r>
          </a:p>
          <a:p>
            <a:endParaRPr lang="en-US" sz="2400" dirty="0"/>
          </a:p>
          <a:p>
            <a:endParaRPr lang="en-US" sz="2400" dirty="0" smtClean="0"/>
          </a:p>
          <a:p>
            <a:r>
              <a:rPr lang="en-US" sz="2400" dirty="0" smtClean="0"/>
              <a:t>Points of View</a:t>
            </a:r>
          </a:p>
          <a:p>
            <a:r>
              <a:rPr lang="en-US" sz="2400" dirty="0" smtClean="0"/>
              <a:t>Pg. 133</a:t>
            </a:r>
          </a:p>
          <a:p>
            <a:r>
              <a:rPr lang="en-US" sz="2400" dirty="0" smtClean="0"/>
              <a:t>#1 &amp; 2</a:t>
            </a:r>
            <a:endParaRPr lang="en-US" sz="2400" dirty="0"/>
          </a:p>
        </p:txBody>
      </p:sp>
      <p:sp>
        <p:nvSpPr>
          <p:cNvPr id="3" name="Title 2"/>
          <p:cNvSpPr>
            <a:spLocks noGrp="1"/>
          </p:cNvSpPr>
          <p:nvPr>
            <p:ph type="title"/>
          </p:nvPr>
        </p:nvSpPr>
        <p:spPr/>
        <p:txBody>
          <a:bodyPr/>
          <a:lstStyle/>
          <a:p>
            <a:r>
              <a:rPr lang="en-US" dirty="0" smtClean="0"/>
              <a:t>Your Tasks…</a:t>
            </a:r>
            <a:endParaRPr lang="en-US" dirty="0"/>
          </a:p>
        </p:txBody>
      </p:sp>
      <p:sp>
        <p:nvSpPr>
          <p:cNvPr id="4" name="AutoShape 2" descr="data:image/jpeg;base64,/9j/4AAQSkZJRgABAQAAAQABAAD/2wCEAAkGBxQTEhUUEhQVFRUUGRUVGBYWFRUXGBgVGhUXGBgaHBgYHSggGBolHBgXITEhJSkrLi4uFx8zODMsNygtLisBCgoKDg0OGxAQGy0kICUsLC00LCw0LCwsNCw0LCwsLCwsLCwsLCwsLCwsLCwsLCwsLCwsLCwsLCwsLCwsLCwsLP/AABEIAPwAyAMBIgACEQEDEQH/xAAcAAACAgMBAQAAAAAAAAAAAAAABQQGAQMHAgj/xABDEAACAQIEBAMGAwYEAgsAAAABAgMAEQQFEiEGMUFREyJhBzJxgZGhFLHBIzNCUmLhcoLR8BUkFkNEZHN0g5KistL/xAAaAQADAQEBAQAAAAAAAAAAAAAAAwQCAQUG/8QAMREAAgIBBAEDAQUIAwAAAAAAAQIAAxEEEiExQSJRYRMUMnGBoSNCU5GxwdHhBVLw/9oADAMBAAIRAxEAPwCPmOPEIVmBIY6fhsT+lvnUQ56ugMFuTzBZVA8uo+b0tblUxcbGxA5/Fevzp2eG5NAcrGFa27FB8K846exQNyGfOVgMPu5lbOfw2BJNmBIOnoNj8uf0omztAgcBmBDG2m3JSfpt9qs0HDcknuCI/B0vWMfkE8S3aK6i/u2YD0sOXOufRbONpmtnnYZWlzkefyn9mrtzG+m23Lbn9qx/x5At3DKd9rX5HTz+I+9Sjio9xb4+X868PiYrkkbkWPlJ2vft3/SmDSW/wzFb6x4msZ1FcDzXPK68/Np6+tb8HmKSmyE8tXK1xy2rwcbEeY/+P9qyuPj6bf5f7UHR3fwzObkxwP1kfOT5l+B/OoCnepOZTq5XT0B6W615wEBLrsbXG9fT6BTXplDcGII3NgTp/BGXrh8MZXsCw1X7LVT4m4seZyqEqouKf8a5n4eHSBOelb/TlXNzEaNPUHJsbzPR1d5rUUp4HMZ5dxDPC2pXP1510fLM1gzGExyAB7bj1tzBrkhjqZlbOrhkYqRvcU6/TqwyOD7yfT6x0O1uQfE28Q5Q2GmMbcuh7im/AvD34iTW4/ZpufU9ql8S5yuIgXxEtIv8QPP5VGw3FYgwvgwgh2vqc9PhWCbGqx+9N7aUu3E+nvH9oy9oHEf/AGaEgKvvkdbch8BXP9VZkck3PM15p1Va1LtETbY1z7jJ+Rt/zEX+Nfzqx+1Q/wDNr/4Y/M1X+GUvioR/WtOfaXJfHMP5VUfmaU3Ny/gY+sfsG/ESqUUCimbovbgQordhMI8ptGjMfQXqxYLgLFvzUIP6iKC6r944gKi/3RmVcUVcsR7Op1W6srEdBzrFcGorP70y2ltz92VTDtZ1PYg10vjMlsvjdOQ03t6i1curqHBWJXF4OTDOdwLfI8j9aVqRja/sY/RnO6v3E5vBi3Q3ViD6E1bcl9oEsdhOPEXv/EPnVRx2GaJ2RhYqSDWinPWlg5GZNXdbUeDOtPg8FmK3jsr+lgwPqOoqicR8Ny4U+YakPJxe3z7Umws7IdSEqe4q85NxbK6FJkWReR1UjZZScocj2lG+rUcOMN7iUJFubdab4LInb3vKPvVlw2XIGJRbX3qXMAqkHn6c621+ep2vRjtjEceAii6Fj671IyjC+JOi9Cw27C9YMd6d8I4f9qW/lVj9qU9h2kyiqsbgAIj4vk8SdrdWP0GwpM0FN8wS8taWjplZ2oBE2V73ZopeCs4QBXGrkdj/AHpg8NR3hpu7MnarHImcVigsjAi62AFiLUlcfKp0kNRnjpi4k9mc8yNasVsK15K13E4rYMdcEj/nYf8AFWvi7FCTGTMOWq302pn7OYAcUXPKJHb52quI4LayNW5a2+9I27rT8CVl9tQ+Sf8AEl5PkE+JNoUJHVjso+dXLC8I4TCjXjJg7c9I2X4W5mq9PxpiNAjTTGo2AUAVX552ckuSxPUmsFLGOCcD47jRZWBkDcfnqdBxXH0MI0YWEADqbAfQUhxXHeKfkwUdlFVigCtJp6x4zF2am08bvyE6X7PM6nnkdZGLKqg3PeimXCGXjBYMySbMw1t8APKKK8nUDdYSg4ns6Y7KgLDzORU44Uzc4bEK/wDDyYdwaT2rIFe6wDAgz51XKMGHidA9pOTBguLi91gA9vsa58K6NwJm6zRNhJ+VrAnselIMTw0YZmV+Snb1HSpKX2Zrbx/SW31/VxZX57/GLctyvVu3Lt3qwwwWFhXrDRbW6im2CwQb3r78q5bZHaekAcSGjMOtYKd6nSYWxOxsOtqx4dK3A9SjaR3IXh0+4Zissp7Lalhjp7ki/sZT/vkaXafTGVLzKhMnnNanWpci+Y1qZaeDJtsiOtaHSpjitMi0wGYIGIvkjqHLHTJ16dTW18oYg+Yfe1NVwO5K9W7qV91rSRUvFrpYqSCR2N6jU8GQngy28Ir4eDxs3XSEHzvVNU2q74tfBylFA8076rdwKpe1iCDqvU9PJZvmWagbVRD4H9Z4JvWLVLMFgL1qZadjMl+pjgTSBVw4A4cM0niyD9mhBFx7zdB8KzwRhcNK4R1dpD6jTauno0cYCAhewvaodVeUyijmepo9KHxYx49pz/2icQ6m/DxnZd3I6mip3FPBviXeEbnfbvWa7RZUEAi9Tp73sJnMqwaxXuGMsQB1q6RYjPIUYOHGwXrXRcxfx8I8o/ewI7fHSpP6VU8vw4VQB0pnJiCkM1usUg+qEV5+p9XI8T1tImwbT5nPMl4mzLEqXgghcKdJNrb2vyLV03hjMf2Mf4to4Z2F2Quq73IFgW7fnXKPZxw7jsTh5nweK8FUkUOgB3JW4bb02qxe0Dh8DLkbEyAz4cAeKQfOSfd333/SoA5ZZeVCsMTqs+MiQhXkjUm1lZ1Um5sLAnfeluYY2G7HxYvILP8AtE8pvbzb7cq5V7MHGPx7T4uQPNBHH4Sn+ILtr36oLf8Auv0qFw1kUWLzbFxT3KBp30hiNREnW25te9ZVyORNsoM6nPiFaGSSJ1cBXIZWVhqCk9KT+xfPp8Xh8Z476zGYguwFrrJfkPQVSeFIfw2ZY3CxktF4WIBv/Sl1J9QSReo/BuZyYfJszeI2Znwseocwr+ICfpt8669hOIKgHU6TJjYvEKeLHqv7pdb37WvRiJFT32VL8tTKv5kXrmDcMwf8IGJ38UjVqv116Slqi8SYx5ctwLyG7Bpk1HmVUgC5PP8AtT/rnyIn6I8GX/iTEyCGQYaSPxUKggsnl3OxubKdjz7V7yiQmKL8S8Suw8za1CmxPI3sTa3WqrxHkCYXLpWVmZp/w7SFjza+q47buag8WxAZRlp7mX8hXGtKnJ9pxagRgTquHWFX8NXjMg/h1oX+l7/atmKdEGp2VV7swUfc1yX2g5BHgPwcuHLh5UMjMWufEURtqHbdvtTfjBPxWdQ4ackQ+QAXsDqQsberGwvR9obzOmkeJdn8ByPNExYeXzISfhbnUZ8kSU2tpJPNRVEGUx4bPIoorhQbhSSdJaNjb611TIJD+JjjeMjUNWoMCNue1qelzkE+0lt067gPeRPaCxgGFjU+WNSDbv5enqL1X3w/iOsgIZLGwtv/AHp9nmOXEYxx0hvYEg6mOxPy/WokyACwAHoKfSxVAJJeoZ2Pj/ES4pN6iGEk2AJJ2sOtOvwp+JNWLC4FcFH40gBmYeRT/AO59ae1wUccmRppWdsngeYpUjLk74mQDV2jXnp+J60xyzirBrZ5RIZTzJsbH0qmZhMZGLE3JN6gPWfs4ZfV2YxdWyN6Ov8A3M7fkfEEOKv4RN15gixoqn+ylP3zHkAv61ivH1Fa12FRPf01psrDN3NbcAwxC8+LUegUfqagfgsOjfsGZx/MRb7VVi7OfMSST13qyYGOwAr1SrKPU2Z5COjthUxGMQqVLBrRkJtqVlv2uCL/AHqPDU2GktLE4lKwHsghY2OLkX1Ea/8A6p9mfspXwYIGxUhhgLEDQo1M7FiTvtsbVZIb9L1YsBiBImlunX+9QOgByJar57nP5eBU/HJjIZmw7posqorKdItY79V8prnmS5AMbmuNjErwsjTPHInNWEtu4NrG3Ou2eNG5Iikjkta5R1bTe9r2O3X6V4hVQSQqhjzIABPztRt3DInA204MrPDPA8ODSUB2kkmUo0rC2xB2Vb7bnvvTDgrgKHDYTFQM5nTE6dQZQttKsBaxO/mv8qaYrFJGAZHVAdruwUXte1z1ptkcgaNrG4NiCNwQRsbihlGJ1Sczjw9mSBin4qXwNWvwgOZ9fNa9tr2vTPiThCLEQwxBjEkF9IVQdiALbnntzq3JCXlKrzNOsHkaru/nO1r8h8utOb6aDkRa72MquP4M/GYYxSO0YPhgEAE2TTvb1tWjNvZrHPhMNhTO6jDarPoBL6u4vtar5hsdDIWEcsb6RdtLo2kdzY7Dnzrz+NhMZlWRGQc2Rgwv1F1PP/Wp2fcY9V2ic+9pHCKYiLD6pGXwAYxZQdQKoLnfY+QfWqzx6mDd4fx7SRSOmpJYkD2jGwV1v35EX610TBscZNaQ2RPMqAWuCbb08xmAjkAEiIwHIMoaw9LjamuAo2+YpMsd2eJwTgzAJNmiPhRI0EN2aST3mOgi57Ek7D0ru2T4MC8p5oCFPxG/5Co64RVOlFCgdFAA+g51PzebwcI7C4IXoAfsayOBtHmBOTuPiVOdd2ZlQOST5Rz9eXOtHgn51IyzELPGsikHVtsbjUOYqyZfl6xL4svMchVjWBBiRioufiQ8vy9cOnjTe/8AwqenrVUzzHNMxLU3znHtK1ydu1JMQtboU53N3J9U2V2r1EU6VEcUzxK14y3LmnlWNObED5da9DcAMmeQqndtEsOV438Ll0h5POSq/wCEbE/U0Ul4rxqvLoj/AHcIEaeoHX5m5oqYUK3qYdy5tQ6+hTwOJow+VSIQ0ilQeV+tN4BUSfOJMS5eQ97DoBUmE1xs49UdVsB9MYRV7xuNEMTytyjUtb4DlWqJq8Ztg/GgliBsXQqPiRt+n1qd+pamJQcny6bN/FnxeIMUKHSFHuggatgTYAAjc96uPAmR4fBTSth8WJi6aQgZLgDdj5Tv06VSeD8/jwkc+CxyuiuxNwDdSVCspA3sQAQRWeAfBGbP+GuYfDl0E3vbQO+/eoARx7y3nn2j/wBgTxqmYtKwREXDsWO2kAzXNTMT7UoLlkw+IeJTpMwChQemx/IkVS+BsO8mAzNI7lmXD7DmQDKSKc5LxdhE4fnwbm05MgCEHzF2urg8tht8qwCVHE3gN3JXtYzGPEYDDSwtqR5bg8v+ra4I6EHmKZcPe1jDYVIY3gmKeHGhlGkC6qAxCn3gDfkao+cYJ4smwwkBBfESSAHYhGj2NvWxPzqdxTxNh58uw+GjBMy+GpTQQUKqVbe29zYWHetMcnPxOLxxOk47jGPCTKVhmxP4hNUYgW91BBv6e8Oh5014J9oUGPlaDwpIJ0Grw5LG4B3sRbcdQQK5bneaYrCNgsDJiJMHF4UPjSJfWNR824sfLYCwNeeBsRGmfXinkxEY1ATykl3XSAWJPzHyrjksYKNom72VCO2biUMY/AbUEIDadbX0k7A0x4fzvB4TJ5ZMMmJKHErHJ4nh6i/h6gQFOkKBYdyaVezX93nX/l3/APu1SvZzxbHl2T4iRgGkfEMsSEbF/Bj3PZRzrCnBzNEAjEn8J+0mAYlUEE5MxWMABObMLE78hVo4m9pKYWaWIYPEy+AdMkigLGDa99Vjt8bVyfg/MYBN408pbEyuAo0NZCWtfUBYEm3LkKkz5q0+IxUeY42eAQeII41LHVIradB9dudNY7vUxi19PpAl5zj2lQnAtPhhJ4jlkW6qTHIBfzC9iLWNx/MKScKcXPisHNh8WJpFWGd2cBR5Vt5Ubbe21qgezmIvk2cBRdtMew520SX/AC+1NPZ5n8DZNisHqPjpFiZNOk20EA31cufSsbuZrYMR17K8bgMNl02JUyrFFKwczaNWvQhGkJcG4IA+BpfmXtahlYFoMQkJNlkOkg9zbrbsDeqVl+FkkyCXw7kR4wyOB/KIYxf5XrfnvEWGkyiCBDeVfDUpY3UrfUb+v611CRzBgDxLhn/FEOGMOsMyzjUrpYrpuBc3IPIg0pwPGkE0wh0SIXICuwFiTsu3MX2tVV43wrxYfL45NnWJ7g9LsDb5Xpz7RVtmOFtt5lH0lFqp+s+Sc+0lNFZGMd5lhkXUfherDFF+DwrSn97MCqdwv8RrfkOUCSVmfaNCSx+Z2pLxbmhnlNtlXZR6dK9Bm+qwQdeZ4wr+ghsbs8D/ADK1JRRJRVkjEl5eabwtSqbDmJiCLWNqn4d7jap355Etpbadp7jONqko1QYmqQrVMRiegrcT3isBFLbxI0e3LUoP3NO+HcngVCUiRbm3lULsOxtSiN9x19KfrniAbKb9uQ9antU+BKK3GeTNk+Bw+HRhHFHGZNvIgUki9ibDpc/WveW5Ng5T4v4SHUD7xRC1+/L71FmD4lgUt4a7XO3PnfvT3AYVIwQo57m/Op3AVcHuUIcnMgZ9k8WLUlkV2QnysoO/Lr1tVeyzLYUxSy+DGH1e9oFx/pTrMcc0WILAHSbAnexIFbsXhlmAmi5ixZa2vAwejMHk8diKOLsrjmnVZUV7sANQBIva9r1vzrIsNBHeKKJZNvObeJpGw07Vv4njIeJwDuVv8dQpjjpdLo7AGMX8wUs1ztosOhG9+9BxhTMgHLCYybK4BFdcPGhmUCQCMLr53DC243vY96q3EGBwi4hIzBH4MdmZFQW123Nh1I0i/pU7O80nWMI66NZLBrkPpDcmF/LzFJcPlM8wLRpcG51EgXPXnzrdVQzuYzF1pxtUHM8cPZDhp8SS0EYAvJpVFsNxpG3IA/lVny7g3Dx4h5THG5YhlLICyEXv5v8AfKoXAuXSrI0hBVLFTqFixuDy9O9XUCsXuA21eprTqSoZ+5FwGWQwhhDDHGHtqCKF1c+dhvzP1pW2RYVCxjw8KawVfSgGpTzB9DT2Q7VBlqYCVGJosBHEpWJEjU7lVUAE8ibfKk3/AAXDo+tIIlfnqCAG/wChqxYiluIqusCS2HES5ng4pLGSNXIuFLKCR8L1qiyZZ5Fuiu99iVBI3vsegqWwufXlarCijCQlj+9cbDsLU92wMDsyVRuOfAi7iXHrBEMPHz5uR3qhT3609kheV/KCzGmY4dhgXxMbJoHRB7xqmt0pX5kN9VuofI6H8hKfg8sknfREhY/759qKc5jxjpTwsEngx8tX8bD1NFd+rYeQAPxnV01QGCSfw6jKIJj0F7LiAOtgJR+jfnVdmwzRMQQQRzFrWpdDjWDar2POrngc1ixahMQdMg2WW32YdfjWSrVdcibVk1HfDCKIJb1JR6M0yV4G3Gx5MPdI9DUSOf8AmoyG5WayU9LxirV7V6iLJW1HrBEcDmP8DNDH5vEYsNtgRz7D9afYbMYmNldSfjVXlylrXRtXpy+9MI8iVtJLECwuo3Oq3Q1HYqHsyytnHAE98Q4tpCI1AYA3upLG/LewstM8gy1olu58zW2v7o7fGpOX4dYlCpcDnz6mpgNIaz07RHLX6txnqoqAry6VKFeXjvSgYwiRyA9tgQpuDbra1SVXasLGBXu9BMAJ5d7VkVqO7fCt3KidmuU1Ekr1LN23qJNfqbDtW1EyxkTFSilMylz2FNRhWc2Ubd6a4PLlSxO5F977VQLAg+ZK1Zc/EhZHlITzsN+gNa8wy3W3iYh9K9B1tWzNM/VNk3Peqjj8c8huxNdrR2O48TNjoi4EbYzP44hpw6af6uprnOaY6SR28QlvMTvvb4U6nNJcVh7km/PnXopSFGR3PKs1W5sN1IVFD7VmgnEYAW5Ets/BrtdsNIsy9gbMPkaRT4GSM2ZWUjvetGBzCSI3Rip9KtOD46cjTiESVf6hv9aP2y9YI/WKxp27yp/SeMk4lkjHhygSRnmrfp2NN5smjxAL4ZrnmYj7w+HevCSZfiP5oWPzFScLwqwOqCZXA/lO/wCe1TO6g5HpMtrRsbSQw/WVmaBozbl3B2oTEfI1enwrSDRiU1dpBs4/1qv5jwo27QMJAOnJh8RW0vVuG4mX09iDKcj2nvh/FHUUJ2IuLnqKssElUPJoZFmGpT5Lk3FWuHGjrcfGk6ivnjmP012R6uI/ietpm6ClMM+rrYU2wse1RMuO5cj7upvgHetleWYDmbV5nvpNt6X3GTZUfEeXevOGkPWpDqGG9HRnOxxI2Ckvva3et8y3Fq9BbVh5VX3iK754hnA5mnwSfSvRw6j3t/jUSfM+ifWs4SBn8znbtWsHHMzuB6k9CLbcqQZ5mtwUT5ml2fcYxLK0ANgo8z9L/wAot1pLjMW+jXHGWJF9LeU/TnVFWnOdzSW3UjBCmZxc4W1+Z5Acz8KiytSnBQy+KGkcgkEkatz6WB2FMZmr0VXE8yyzIkTENUCVqk4hqgymqVE8tzlovma7fCs17mTesVMytkz1arE2DE24fCO4ZlBIQXY9AK1g10bjMxYPCLhYvee2ruQOp+Jrm9Mps3jdjjxJ76gjbc5PmbEerJw/jHQXBIJP2qtwi5F6b4ebsKY6bhEJZ9Nsy94TiaQbNZvjTbD8QRt7y2PcVz1MSalRKx5m3paoLNKuOZ6tWvY8DmdGixUL3sVN+d9ia0zZJGxuLj7iq/lGTu2+6rz1HtTmTOI400wh5XFwAqk79L7bComXacIZ6CNuXNgm/C5Oim5N/wAq2ZnjfDA5KO5IH50vy3MMQDfErHGn9RCn5C9TDnOGYhTJGx5AEX35dRWSr7ueZsFNvHEW5XjxPcxvqI5gjf42PSnkyyeHZNIfpqFx9K14hxEbpFq/m0AalHew3IqYjAgEbisuc8gTqDAwTIuGljuwVgdJs297E8q9pi1JsLmqfnGY4fCYhvLKGb3gCult78m3+d6sHD2cQYhSYgQV95W5gdDW3pIXcBxMJcC+wnkRuT32pHmkL6twSOhFM3aNiPNuPWpVKRtpjXXeImy3CH3pNlHK/WoHE3EYjjbSDYbXHUnYWqyYmMFSDsKpXEwwKgRyySgNc+QA3sR17iqKcO+SJNdmtOD+c5lqN7k73Jv1v3pkudyCPRvqvfWWubdrGmzzZUvKPEv/AJgKI8yy4csG5/xyj9BXqF89KZ44Xb2wlW+32qRFmDD3muPjvVhk4hwa/u8BGf8AG7H7WrX/ANMmH7vC4VP/AE9X51jLg8LNkIRgt/WQMHG01/DVmI52FMIuEsW/KFh8bCvLccYz+F0X/DGopdjOJcVILPM5HoSPyrRstPsJldLT3yY8PBEi7zTQxD1a5+goqpvMze8Sfib0V0fUI+9+kCEU4Cfr/qIcDnRSBGxDuxbUEJJY6RYWuegp3h7yIJEBKsLg2Nc5kxLFFQklUvpB5DUbtb4kCrPkftCxmFhjggaMRxlzZo1bVqYsdRPO1686vWsgxjiend/x6OS2cHMt2X5ZM58kUjfBTViwfCGKbmmgf1ED5/Ck3GOd5h+CaJ5XYGJHkZV0nS1iQbDy9rUn9mfFiIsmHxU04GlzEb60QhOVidt97WttT31jggcc/nJU/wCPqYFjk4P4SZlHGOBM/hytJGmrSJtIZedr2BuoPO9KM84pxeBzN7MHjifyRkDwnhO68ud1I83eqE6gEgEMBsCL2P13q0ZpPG2BiIUMyKsYcjzDe9tj8ajL2W5yepeK66MBV7OJ2rMvaEmlfBRWDqrXJBtce6QNrik8vFcsiFjMUsQPDjULsT9647wtjCsoS/le4IPfp8DVweQKCTsALk9qu0qVOmcciefrLbq7NueD1J+MxjEtdywBPmN7kD06Uk4Wz38RjFiKHS9wrKSGWwuGPpt96r2N4oka4jAQcr82tW7gfOEw0xZluzKUVjyW/P8ASl2akMwWs4EZToyis9wyfE6TnmPePEsUdwbKb3N+XemWU8fzRXEq+Mpta7FWHzsb/CqpjMU0jl25ntyHoKjk1c1KMuGE88X2K5KMZ3EJh8dFrAVwwKhyoLL35jYjtSfEcHqmFMEEmkswLO97sRfSLr2JpT7KFk/bHfwjp+Bffcetq88ZcStBPLHh7iRra5CSdhyVF5L8a80VuLTWh+Z6ptrakW2LyePmXbK8t8NV1nVJYamPU23IHSl+cRzudg2npp3qicOcUSj9k8jdSrFvmQb1VuOuMccMfEkE7jRoKIh2LtcHWo2Y9N6xZW9TZbmMptS5cLxOkZZxUEk8JhIbkizIw3+deuJsoXExGTDJ4tibpfSVNuamq5Lx9iotXiqkmgN5SovcDbftek3s/wDajifEkXEgTKfOtgsfhm+4Gkbg+vamOGSwbRyZhNr1NvbgfEgPGVJDCxHMHY1iurYPMcBj2s8aiQ9GFif8w50tzvB5bh30TQyqehHI/Dfeq11XO0qcyBtGSu5XBE5zWKfPn+SeN4VsTflqAGm/bnf7VPvlP/eR8v71oakN0DD7K1fZEqRrCirYZsqHJMS30H61lcwy1SCuHl2/mcf6Vjdk9GNPAxuErmLwUkZAdSLi422I9DRXYcnz2HEQsYVBaJdo2tcWGwG1FK+1kcFY1dGWGVfifJVScslVZo2kXWiujMh5MoYFlPoRcfOotZryp60uvtJ44kx2IZY2K4VCVjjGwYDbWw6kgDY8haqpl+L8Nw1gRuCPQixt61FrFdBI5nCARieia9CY6SvQkG3qL2P3Na6K5Oz2jEG42I5fGrhm+LZsIHX+MLqN+Xf71U8JAXZVHNiB9adYA2mfC7mNiU35gje4+lU0MQCv/bj85JqUDFW8rz+Ur96yK9zJpZl52JF/gbVrFTSsTqOW4V5tCxKXZgNlF+YH0rouV4GLBRgY50ZjbTEBcjfe++9VnDcWiDCRRYSNY2ESeJKbXLaN/gPWqLwhn0suYxGdg6M931ctKgsTtvyFepbcSAG4B9u549NABYryR79f7na+O+J3wvgpDbUw1kkclFrC3S9VjjuISrDjYx5Zhpf0cf7NIc9zQ4md5W/iOw7KOQp3wdMJ4psC5/ejXEe0g/1piVipQw7HcW9htYqej1/b+cpmYYoxRtIttSC4uLi/Q2qj4fM5EmE4a8gbVc73NXfOMGzRyRWs24t/UDy/OufSKQSDsR0qXWk7wZboFXYZceKs5kXTpP7wMT6DbYduZqt5VmjwElQDqte47VrxWOaRUVrHRex62NtvtUSkPcxfeDKEoUV7CJ0nB44OqyRk9/UH/Ws8a8bYlsNHAWG5J1lQWsLWAJ5b0tyeMJAtjsRqJ+5qu51mxlOlfcB27k96rvvzWM9yTTacI5C9SDFPeQO9z5tRtz53q+YTGJKNSG4/30rnYq6+zDArPNLG8nh6kupI8usMLA/ImptPaVbB6Mp1Ne5cjsRsBWaTZ9i5sNjnw7WtG4Qjne4Bvf5g1JzzH+DGSPePlUfmflXorehBI8TzjQ4YBuzN/DfHb4bFjwog2phGA0mkEltI1EKbC9FVDJWVpwZWPcH+ob7/AEoqFc2epjLH21YUCKqKKKjl0KKKKIQoooohGPD6FsRCo5s6qPUnYD6kV1Livhd8HgpJ5nRZBYJHzbU3lvf0BNcghlKkMpIIIII5gjcGvU+JZzd2Zid7sxJv86dXcyKVHmIsoWxgx8TTU/KcsacsFNtIv872AqBTPKcwEKy89TqFW3Q771ivbuG7qMfdt9PcccRY8JEIVYMSNLegUD7n9KreGxLRklDYkEX9DzrUTWK1ZaXbMzVUK12iPuE7mRhdgoGogHYnkLjrTnOM8bDlDC4EoN+5XsaWcJ4kASKxAtZrntyNKM3xKySsy3se/W21OFhSng9xRr328jqdRzOWTEYCLMtCl3DLOF2HiKbB9vd1LvauRE10L2acWqjHBYuxw2JXwidvISCA33+1c+lUBiAbgEgHvY86TZZuAHtG1V7CT7zxWRWKyKVGyzYfMkGF0s3m0lQOvUVWKzesVt3LYmFQLnHmZFWzA4z8NhVb+JiSovzJP5WqpirFm0IOEhfqoA+INNoJUMw8CK1AVtqt0TI0vEUxxSYq6+LGUIOm4OnlcHnttVwz+bDY3KTjGVI8ZHIIykflUqXG4Q+m+1c3NbpMUSipYAKSdupPU0rceeY4qOMDqR6KKKxNQoooohCiiiiEKKKKIQoooohCs3rFFEIVmsUUQmxJSL2Nrix+FeSa80UQmaxRRRCFFFFEIUUUUQhT3NMTfCwKOt7/AOXb86RUwxaHwIT0vKPuKYjEBgPaLdQSuff+0gGsVk1ilxkKKKKIQoooohCiiiiEKKKKIQoooohCivemsaaITFFbpsMy21C2oah6jvWrTROZE80V6C1sjw7MGIFwoux7C9r/AFonZpor1pNekjJIA6mw+P8As0Qni1YqR+De7i28d9XpY2P3rRRCYoooohMipLYsmIRWFg2u/W9rVForoOJzGZmsUUVydhRRRRCFFFFEIUUUUQhRRRRCFFFFEJYcVn4PglVJMQa97gXKqo02JsAFqI+duSfKu8xnI3sW28pHUC1KqKyFAmBWoj7/AKTSeJ4gUA6VX3mOyvq53vvy+FRYs5ZYkjCrZHD/ABs2oA0roo2iARR4ks5lJ4pmBs5LG/O179/Q2rzhsYUWRbA+Iuk36eYG4+lRaK1iawI9biV/EDhFFkKWuSOdwd+oNrfCtCZ2wjWPSp0srXud9LFuXQknc0prNc2ic2KI3bPmKSJpX9qZGJBI98gnbkbW2v3pReisUAAToAHUKKKK7OwoooohCiiiiEKKKKIT/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TEhQWFRUWFBYaGRcXFBwcGBoYHBcXGhYaFx8aHCYeGBokGRcXHy8hJCcpLCwsGB4xNTAqNSYsLCkBCQoKDgwOGg8PGiwkHyQ0LCwvLCwsLCwvLDAuLywqLCwvKi0pLSwsNCwpLC8sLC8sKiwsLCwsLCosLCksLCwpLP/AABEIAMkAoAMBIgACEQEDEQH/xAAbAAACAwEBAQAAAAAAAAAAAAAFBgADBAcCAf/EAEQQAAEDAgMGAgYHBwIFBQAAAAECAxEABAUSIQYTIjFBUWFxBxQyQoGRIzNSobHB0UNTYnJzk7IV4TSCovDxFiRUY5L/xAAaAQACAwEBAAAAAAAAAAAAAAADBAABAgUG/8QAMREAAgECBAMHBAICAwAAAAAAAQIAAxEEEiExQVFhEyJxgZGx8KHB0eEU8SNDFVLi/9oADAMBAAIRAxEAPwAC1apSzblNq05mabKjukkzlb1OmsgqPmBXpKE5v+CbgjoymeQMk5Y7iImRW3Y90vG3aMBJbbGnOMiRTLtF6ravbopdVABJzjr/AMtBOAr3y2BJ13nngSVLaWBtuYnobSQYsUAhMiWm4J7cq+C3EqHqbQhKyPok6kZsomOsD509YYzYXAhDzjaz0cKefyANY8a2YumJUkJdRzzJBmPETWRgq2bKQAepMsq4XOBcdCTFABI0Nk2VDnlabj3o93+H7697tGo9RRoT+zRBg85ycv1HwuXiyx0T8v8AevIxhfZPyP60f/isTyHqYt/IXl9T+ZZe4Yzuidy0kwP2SJEx/DQhFg0TG6b/ALaf0oulbrySkJkHqB+c1fZ4KoOJBIzZhwiuvgMOcPSK1bXvfnwEH33Ol43N4HZ2Vglx22t1uKEjOw2TJ5DVPKueXe7Woq3LKZPJLDYH3Jpw28vFLdDXutwkDxA1PzpWVa0xhqS5c7DUxnGVnzdml7LpDOy2KWqFBu5tLZaD7xtmsw8+DUVNttiWWVB5ltssucobTAPYacqBoa1E9/zpicuXNz6vm4TJCTqNPwrTUVWoHTzEymIapSKPw2M07FbJWqGV3lyy0UJnKFNII+RGp6ClPG1svOqWlhlCZ4UpZQkAdOSRJrTe4y6ttLSlfRomEgQJ7nuaGmtJRAYu2/sJh8QWRaa7DfqZR6i3+7b/ALaf0pu22wZhDFllYZSVNEqKWUAn2ecJ1+NLAFN/pFWAbVA922T9/wD4rNQDOunP2haRIR9eXvEj/T2/3bf/AOE/pX31Br923/bT+lX0ewfYm5uBmSjIj7a+EfDqa0xVRc2mVDsbLcxZ9Qb/AHbf9tP6VTe2TYacIbQCG1wQhM+yfCulo2Is2P8AiroE9UpIH6mvOJ4Phjlpci3JLiLZ9Q4jzS0s9fKgtWp5TYHxtDrh6hYd4DpfWI+zl5utwse6ls/9KaePSVZBYZu0apcSAT4xI+78K57h/wBU3/TR/imukbG3Sbu1csXTxQSgn/voa1U7oWpy38DBUbPnonjt4ic/BpkwDbl+3hJO8b+yr8j0oDe2amnFNrEKSSCPKr8PwwuGeSe/fyph1R1720Vpl0bubxvxVqzvkFxr6F7qmOFR8Y0nxrBhuzKUwV8R+75VfZ2YRGUUQLqojl5UpmKjKp0nSFIOczgX6TLdjKcidI7fhV+zdpmuUE6wcx+An8q8FmjGzLMLWrs2r8KG7WQxhEu4iviiM76ie5+81kXb0Veb41HxqhbdHVrACKlASTBDtrVN0tSoJOoET+tFVt1leaoytFqlLlAy0VUU0QearItNHBvECCpnm2ZKlpSOZUAPMmju2pzXy0E6N5ET2CUgHl4zVWxlnvL5kHkF5j5J1rDjN5nuHnPtOLP/AFUE61Lch7/1GwSKNxxPsP3GCwxqxtEgtNF977bgEA/wjp+NDsX22ubjQrKE/ZRoP1NAiZr5FZFFQc2/U6zfbsVyk26DSRSieZmmnZrBybO+uDyTZ3KE+JLK5+QoLg2DruXUtoGpOp6AdSfKnX0gYmizsFWTPMsOBR/hKDJPiqhYliR2a7n6CFwigN2zbD6mc1w/6pv+mj/EURwzEFMOpcQYUkz+oobh5+ib/po/xTW20tytQSP+xTIsV1iTXDkje8f9ocLbvUIvG+cAOAfcfyrFaWmXQDTppRDZe5DJCD7ChBHhXJb523/1C9Rc3L7SEvrDe7JPvnQjoIiuW9U0+5w4TupRFT/Jx4zs1jh4UDIk+dfThaxzHy1pVsdum7BFm0pC12rqUhN0pfEASZLics6SDz5eVXuelUmydu/VFblLobQS9BckkFQ4OEDTvqY6GAGsQYyKQIhws0UwCIe1EhHeufo9JcOsh61cZZfjdvKUNZIGaI9mSOsxrWXYjEm7bEcZedOVDbaySBr9ckADuSdKlSqCLCWlMg3jSpGqvOqHEUrp9I0ZHXbVxu3dUQh7MD8SmOQ8+hiasxXbjd3Dtsi3W6tEZcqpCtASYCdAAZnWmO2XnFuxaHHBzrP6upRhIJ/Klmwum27rEXEIcKmm1LXLghQC0iEjLw6kamYre36T0pQy4qzcRbuHLvcwjMPay8PHA8QedWMSBvMnDFobfwLQ8Rnpwg+VAHbRwTKFafwmjGObZbu6Nrb267l1KcywlUBIiTGhnSD8a+bNbTpvkuFLZbCFhMFUkyCZgAREcqNTxQvlitbBXGbaadhkZPWHz+zZUB/MrQUtPWqk6KTqrkZnXryro2J2iW8NcgAKdUOWhJHs+ev40rM4eQE7wDMjQEE8o60SnUDFn8vSArUSqqnIX9YEXb5a8sEJWCpOYA6iYkedE32J16USsMJTbt+tPgE/smz7x6LUPsjt1plnCiIU0Zm6DjHnB3mGGUKyBtTiQcglS/Ad6Gbf7NNv2j7/ACWm3dVqPstqP5Uk2u2Fw04pxKgVLMnMkHXwnlRq02wfura9bdykCyuTITB+pXXKq4epTvUU/Wd2hi6Va1Nh4aRcwXYe7ct2lhuEFpshSlACChJB1PaiOHYXupkgqnWDI+FA8NxV51plCnFFKWmgBOgSlCQB8hTPbCm7uFGYjyiyimzkqDpzm+3FJ2GYJiLF5duMWbL6X1qjfKTEZyoFPGCDToxRBhzLrMR1pOqmYTo0myxM2h2bv70W1u+wm3aHG8pBSQDxBIQMxOiY+KqBY3Y3dvgjtvdIAS0+3unApJCkFSpTAM6HUE9FR0rtyr1txkrWtCMg1WpQCR4kkwBQHEbBi6ayuBLzKiDoqUmDoQUnXWeVKWzb7xm+XXhObtbO32IIsW32m27ZhDat6lWq0FKIgSTmyADkBOtFsO9Hr772L7wBtu5Qd0vMCMweS4iQDMcOtPSAhpsJEIbbQANYCUJEDU9ABW/Z67Q4FltaVpI0UlQUkwYOqSRUZe7LDazirmzF/cMMWLrSG22V6vZwZSJiAOZhR89OVF8N2edbxV57J9EprIg5gSeFtKREz7v3U+sWSnHFJT05k9BRRu0ZtRvHnUIJ0zuLShM84TmIHTzozZE8YJcz7bTmNvsFeBzFFFrS4YUlrjTxKLiFAc9NAedZMf2LuhgtqwWxvW3lFac6dAouRrMHmK7P600VhsON7wozBGdOco+1lmSnrMUAubkXT24SQGxxFXVWXmB8/wA6CgzHXbjCOcosN+E5reWzzGIrvLVTB3rfG2+6lBSIAK4KgSiUSCJ5ERX30SWO8ZuSoBQU+ADGhOVUkT/MPnXRMb2AsrlYW8wFKCQkHMocI5AwY0rfs9gzbWVDSAhCZISkaf7mtKbHMJlhcZTBePYXlbtWc6gplEzllJPmdJ86Futz5UXxfFUuXbjEgKQkEDqU9Y11A018a24dg6QN67ohPId6bWplQE/L6xJqWdiF2/GkHYZgyEp374hA9lPVR/SlvaTEVPrKjyHIdAOgFMGO4mXldkjQDwpbum6aoAk5m39ohjNEyJt7wE6mjmABKLLEXVf/ABHUDzW2oChTjUmBrWva4bi19VHtBpa3f51IMJ/5Ux8SaPiBmXJz+0UwbZXz8vc7fnynjCMJ3TTJUoEqYaVAMwFNpInxgijduaXNnlHctz+7R/gKYLdVBIOUXnQpkXNhCjBrndogYncXbt244Le2nK0gxpxxp5IJ7kkU/tKpRf2Vure5cuMPW3Ds52nOWpmNdCJ1HIiaSqgm06FIgXmVi7sU4diDdgXeJpClhwcgFhIy/E0ZwvbH1bDMMtmGt9dPpUEozZUgF1YBUfE+WgM1jwv0eXrjV8te53l2gJASqEhWdKyTponSOtbXPRpeIRYLYU2Lu0RMFUoIDhUNY7qjxmkyDGhYyu62vdWi+sbtkM3Ddu6YSrMggIkxMxoQeZkTQfYzbm7w/D0OItEuW6VqC3FLIJKlzwgez2kgiaZ3fR1eurvL67LXrD7K20tNElCQpATJJnoAOvU0tWexOIqYRh2dhLK1gqVPEklUlP8AEJ15a96mrC8mim0bL/bx9hIetm7bcvNpdSq5uEtkyCciUZgoqHnFL/pA2yGJ4G2/k3a03oQtIMjMGlGUk6wQoeWoq3F9grhnEEerIZuEJZSyhL4nLDeTNlHXmsR1NZm/RleGxOH/AEQeNwH4LmmQN5dTGiusdqpgxNzLUqBYQ2m7QMcbQ3bJVcf6ekoc3igSr1SU8Psg8kz2M0Iw/be8tr9DDlohLxISpJdJypVElWWYATxUw41srd2+I/6i3usrdolpOZR+tDG7Epj2c2s9hShhuyuJtXSswZcfeUlTilKzLIVxEToE6an4dq1TDdbTNQr5xp2u9Kr9q8sJatVNJWQn/wBzLq0zosBJ4ZGsEGge1O2V67dWBtkKabeCFsoDsb0kgQuOUElPY1mtvRneu+utNt2+Vbv1jx+mTlUVBKT7uYKEnkY0NM2OejW93GGLty16xYoCVJUrhkLC0kGOITzGlYa6m02tmF5ksbttGOoN2wlLws9465vCcpDBWvhHCToU+VUYr6WLl9tVy3aD1NDmSS4Q4eWumg5joQJorebHXL2J+t3G7yLtN07kV+0Uzu15BHs5iY1pXOw2IIt12CVMG2U5m3hJzgSNI+AMRz61pQ17zLFbWmnE9tVb5lu3Z3ofZStuVZVSrNoegAKdfI1Vgu0SrneocbDbrSgFAGRBJHXkQR94q5zZBbd5aOoKSzbshBJPESAuTEdSqa0bH7Iveu3KlZcrypSQZIGYqJV20NO02qK2Y7fqc6slOopRd7feHcCw5LaVXTo4GvZB95fujynU0mY/cKcS8tRkqQ4SfNKqddsMSTw27X1benmrqTSNio+id/pr/wATXQS7KXbj7TkVCqOtJdhv1M04GrK00D+6b/wFMDC6+YbhSLmzZWzo4i3aC2+phtIK0dxpqOnlWVhZSYV86wrB103jRU0W12OxhhpdaW10Pbcq9LlCIjYaONncNISlIcHmT8fhWRoLfdK0+yCIzconkO/el9pQJgmB3ifwpkw/FW0gJL06e8IjwHbypNkKXI1MbRw2h0EJ4neboJX/ABZSO4P/AIoZeWYJS+1qiQSB7prVimIILXCEuFQIEEEieoHPTwqvZqwcSCpcpB0CT17kjp4UJe6uY/3Ct3mt8E8XBy36D0UkkHzSa9OvNpe3yyrMlZQAEgECDPCOJcaie0GjT9olXEUjMBoY1HlVQCQZKQVERmjijtPOKxnBtpwtLyEE+N4m7RbRl/6NKQEBUiJzK6CfnVOyBUq8BUCeFYM8xpzV8o+NOthgzTRzIQAe8a8551rDaUkqAAKuZA1J6SetG/kKEKKIH+OzOHZtp6SiDNV3CtIq4GszxpMR2D7pNCbqil24BQS5UVGBy707SETqtaYHE5lQNddB3NFL9fqjGRP1zg4j9kdqKYRg27TvCmXI4QelD72zaQouXK86jrkSfxPSi9oGa3AfWL9kyrfifpE+2wV19WVtJUTzPT4npVeO4da2tu+Hlh58suhKGzwpJbUApZ6kEzHhWvaba1yA2yA00QoFKRE6dTzmkfEPqnP6a/8AE02zOw10HIfmc+nSpIwK6nmfsPzNuA4gtpDS0EgpbbgjwSKdbe7YvRCilp/vyQs+P2VePI0FwJ6xet2UuhTDgZaGdOqSQ2kSQeRMdKInYhR4rZ1t4dMqoV8jrVMyEDNdTz+aTSLVUnJZlPD5tKrzDnGFZVJI8P0PIivLdxNErTEXmRublsrb+ysGR/KeYr3c7PpdGe2JVpO7Vo4PL7Q8qrPwf1G0NkNr0/Q7zLbOJzDNIT1ijtrhCCqZzIKfjJHMHlSg4tTZhQOncQaZ9mr3M3H2VR89axWRguYTdCqrNlO8YsMw1trVI4iIKidT38qKpVQpm4AGta2llXlXMYEm5nVUgCwm5JmvJaFfUJgRXlbwBg9aF4Tc9FQEVWoyoD417XqNNaotWFAyflViQ7y91cCsLqifCtym5qhx9CPP51ayjBqrFSzwjzUa2sWCGUlSoMayenlWhNzwlauFIHXtSxjeM551yoHj26mjKGqd3hAuVpjNxnrFtplKlLfCO/U0rXTpMyZqlvGUurKUTAEyRz+/QV5uF11KVIJoBOPiKxcXJgy/bCudA8WRlbc/pr/xVRu4VQPGE8Dh/wDrX/iqmKwshMRwjE1QL6SYcDum/wCm3/iK3294pBlKiD4GjeLKZZw+zYaAzqYZdcPWVNJIn5nSlwGpRbOgNpeITJUIB1jlge2z+YJcUHE9lifv5imu1xq3WQVIyHuk1zPD1hOvOaMM3h7UGrhlOqi3hD0Mcy6MbzojtnbXCYWQvsTosfHr8ZrOnZBDaIaVHM69SfKlO2DiognwAFNmFsqYAU84Ug8k6kn4AGkHRqQ0bynVputY3Kec8tYM8DzB8SdKL5w0nXU0Pdx13PwMw11W6d3PeJOgq24xu0chC3UGSNMx5nSJHnFAbO1sw9IyuRQcp9ZaziRWQRyn3dfvrQ+JWBlOgnMfZ5xE9+tZ7Vhq3VkabyhXtFGoSemYSSPOptCylVuvMVgJ1JR7Wn41jQsLbTeoU3m+Qnma9ilHAtrLd9xLZUsuHQKUkAE9tCYJpmceQSAFgGeQNU9JkNiJVOstQZlIgzEcRUFFIMRzH6VZZsJCd45onpP50UcQkxmA8JrBjDCCAVrKQOgEz8K0GBsu0oqRdt5z30gbUKdcS02qEI4jB1z9J8hr8aEM44gsqDqc6tNCSSueZk+z8K2XjWHKWpan31FRJISyAJ/5jVCDho926V5qQn8JrsIFVAoB06ThuzFyxYa9f7g1jFyg6JQBoICY+/mfjWgYmFj7J7E1qcxDD0+zaur/AJ3yPwFeP/UTA9iwtx/OVr/E1oMwN8vt+Zh0RxbMPK/4mJaVHkCfIVVfYE+ph1QZcypacJOUgABCiTr4UbV6RLgaISy2I9xoafOTQTG9p7l5l0OPLUC25pMD2D0FRqrsCLD55SqeFRCGuT5AfeJ1rtBuWmUHjlMk5tUjMoZY7gD766E3sZcEgDdCY5vIGpEgHWZjWOdcWmnb0a4aha7q4fcS20xbkqWqSoKWcqCkDVRmRp3A61y6WMdbKdvadetgabXYA3147x5sMIZL6rZy9t0uoHEgFSj3gHLlUY5gEkUv4pts3ZX62d0HmW1BKlBRStWgzFPMCCSIPakteO7u99YtVKTCwUqWkT0kqTqIPbWqtqb8v3bzpCQVrKjkEJM6yPOZq6mKqMD3pKWBooQcuvXWNlrtg/YYp60lxxdq4uRmByqYWZSIPsrSntyKT05ujvpJef4kLhsnTIAFZfPmDFcfxHGN6w0g80SCOkAAJI7aTRPY+9EKaPOcw8eQI/OtYYp2uU634nnM4vtexzLpbgOXzWPGJYoXFGFL5nVSyZHTyPOl3BcWcdxJLICVN5oUP4QJUqRqDS5tNiylOlCVHInTQ8z1J79vhWDCsWXbrzoJGkEdx1FErYoZsi6AHeCw+DOU1KliSNAeE61i18pFy4W1FOo1CjzgTrTDsz6RlpWlu54kGE544kydCropPTvSLmn49accG9G7jwSsuJS0dQYMkT0Hl1NO1lpZP8nrOfQauahNL04R8usItw6HSAlxxJbQoeIPsgCAYniqnZ63tmUbtt5LhQoglSgSknXLpoIoPtnioXYn1RyUNrDbhTMhMRE84kfGub2GKlhWcqhPvdo8fLwpCnQapTJZj4eE6dXELTqgKoPXx99p1LGXkqe3QuGVPFBUlouhKikfcK+2l68lGS8ZCUFSUhRdT17GefhXB7fEWrvE1PKJQkyU91EJyp8p5x8Kp2vxAKCGg4TkWSUdASAJPYwPvND/ANRNxodPl4b/AGhbHUa/LfedS2p2GfaWVoSHEEnVtOo/nT38RSwuxcHNtY80n9KJbOekG4bQjK/vkpCUnMc0wB1OoNM20fpGSLb1hp8NKSUpUytvMST9jQzyNPCrVpqMwBHO/vOYaNGqxykg8re2sQFMq+yfka+ZT2PyqYZ6W7925UneIU2ZgbhuAByI4Z+femA7f3f22/7KP0qJXNQXA+v6mjhRSNiT6f8AqAAwo8kq+RoniGxtx6mt9KJTuXSocikJQokkHpGtaVbdXh/a/JCR+ArXbberVb3VvcLSQu0uAgmAoHcrgfHlVVM6qSAPnkJpMjuASfT9mcJqxD6gFJCiAqMwB0MGRPeDrVdSuJO7Ps1Ca+VKkk+zRDCXFNqLyYhuJnrmMQPHn8qHinf0d7Pm7DyPo8qSgqLigEgawTPPUUWiLuNbdYGsbIdL9PeLONtArDqfYdGYeB5KB8j+NDaObXoS3dLZbUlbbJKElPsnqojwzE/IVgwzDi8vKmAcpOtRxmeyy0OVBmnXrfFbOwtW3svrVxuW1EH6tslKTBHvEE1fsz6RnH2Lq5cUreQlptv3AVgmUx2SnlGkiuZbR4oMiWUKBgcRB7aR+dB2MUcSgNoUUjMVcPMkgDXvypqpVAex1HH5widKixp3Gh4fvn5zr+x+IJS6pl0/RXCd2rwJ9hXwP40u7TYctpL7JHGjMmO8Hp5jWsbt/umAtauLL1gSqJjSjLOKO4hYrvVISXbchDmXTOjKC2szOogpJ66eNNvVUtbmPnzwiiUWAv8A9T8/PrOYWVzu3EricpBiveJ3IW6taZhRnXnWda5JJ5kzXiuPmNrTt5Re8YdkSrOsg8ISJHcnl+Bq/am9SUhvUqBnQ6Dz71g2avktqXnMApGviD/vQ29dzOLUJgqJE9p0pjtLUQoi/ZXrFpW08UmUkg9wYNdCs0uDDk3q0lTYlKlDUhQVlGbtOlc8bRJAHMmKb8V2k3LK7RsAoWgBY5JBkEEAe8CJqUGKBmvM4hQ5VLb+0I2GIpdb3g0Gsz0jnSlfOi4fUpMJGUkZjzCQTp2JA5UybGXjFw0uyuEpaAZeWl9KilZUOMJXMpUOYnQ9KSM3arrV+0VQfOVRw/ZsxHl4TzUqVKUjklSpUqSSV6CzymvNSpJJWuwvy1mI5qQU+UxrWSpVgkG4lEAixn2vra4II5gzXmpVS4d2hxhLoShI5QonxI5D51p2I2wNk8M/HbuAoeb6KbVouPGNRSzUojVCzZjMKiqMontwiTHKTHl0rxUqUObkqVKlSSXWX1iP50/iKI7UNgPmOqQT50KbXBBHMGa3Y85mfWfEfKBFFBHZkdR94Iqe0B6H7TIzcFIVBjMMp8pB/KqqlShQslSpUqSSVKlSpJJUqVKkklSrEMqIJCSQOZA0Hn2r6bVYnhVpE6HSeU+dSS8qqVpfw9xE5kKEAE6cgdRPb41Wq2UJlKhABOh0B5E1LyriVVKuatVKUlIBlZAT4yYEfHSp6qvThVry0OsGDHxqS7ympWhuyWeSTyUeUSEiVRPOAK8vWqkhKlAgLBKZ6gaTUlXlNSpUqS59Fa8UuErczJ6hM+eUA/fWOpV30tKtreSpUqVUuSpUqVJJKlSpUkkqVKlSSbbTFFNtuNgAhcc+nePhXt7HHVEqKtSUHQRqicnyk0PqVVhM5RvaEHcbdVmlQ4wAQEgCACkeWhNebrGHHJzKnMEg6c8sx+JrDUqWEmUcpe1eKSpCgoyiMs6xBkR4TWlvG3UhASqN3mywBpm9rpr0ofUqWEsqDuJuGLuZUpzaJCgNByUMpnvppVd7iC3cuczlEDQD5xzrLUqWEmUSVKlSrlyVKlSpJJUqVKkk/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www.mcgrawhill.ca/secondary/exploring/images/cov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9341">
            <a:off x="4465975" y="2375659"/>
            <a:ext cx="3175134" cy="400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7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285750" indent="-285750">
              <a:buFont typeface="Arial" pitchFamily="34" charset="0"/>
              <a:buChar char="•"/>
            </a:pPr>
            <a:r>
              <a:rPr lang="en-US" dirty="0" smtClean="0"/>
              <a:t>South America – Spanish brought new plants and animals, mined silver and gold, enslaved many Indigenous Peoples, and sent all profits back to Spain</a:t>
            </a:r>
          </a:p>
          <a:p>
            <a:pPr marL="285750" indent="-285750">
              <a:buFont typeface="Arial" pitchFamily="34" charset="0"/>
              <a:buChar char="•"/>
            </a:pPr>
            <a:endParaRPr lang="en-US" dirty="0" smtClean="0"/>
          </a:p>
          <a:p>
            <a:pPr marL="285750" indent="-285750">
              <a:buFont typeface="Arial" pitchFamily="34" charset="0"/>
              <a:buChar char="•"/>
            </a:pPr>
            <a:r>
              <a:rPr lang="en-US" dirty="0" smtClean="0"/>
              <a:t>Spanish conquistadors pummeled spiritual relics, and transformed the religious and cultural customs of the Aztec Empire</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North America – First Peoples benefitted from the fur trade, but were eventually forced from their traditional territories and were assimilated</a:t>
            </a:r>
          </a:p>
          <a:p>
            <a:pPr marL="285750" indent="-285750">
              <a:buFont typeface="Arial" pitchFamily="34" charset="0"/>
              <a:buChar char="•"/>
            </a:pPr>
            <a:endParaRPr lang="en-US" dirty="0"/>
          </a:p>
          <a:p>
            <a:pPr marL="285750" indent="-285750">
              <a:buFont typeface="Arial" pitchFamily="34" charset="0"/>
              <a:buChar char="•"/>
            </a:pPr>
            <a:r>
              <a:rPr lang="en-US" dirty="0" smtClean="0"/>
              <a:t>“European diseases did more than European technology to vanquish the American Indian in the early years of colonization” –  Karen </a:t>
            </a:r>
            <a:r>
              <a:rPr lang="en-US" dirty="0" err="1" smtClean="0"/>
              <a:t>Kuperman</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75-90% of Indigenous Peoples (8-10 million), may have died as a result of contact with disease, particularly, Smallpox.</a:t>
            </a:r>
            <a:endParaRPr lang="en-US" dirty="0"/>
          </a:p>
        </p:txBody>
      </p:sp>
      <p:sp>
        <p:nvSpPr>
          <p:cNvPr id="3" name="Title 2"/>
          <p:cNvSpPr>
            <a:spLocks noGrp="1"/>
          </p:cNvSpPr>
          <p:nvPr>
            <p:ph type="title"/>
          </p:nvPr>
        </p:nvSpPr>
        <p:spPr/>
        <p:txBody>
          <a:bodyPr/>
          <a:lstStyle/>
          <a:p>
            <a:r>
              <a:rPr lang="en-US" dirty="0" smtClean="0"/>
              <a:t>Workstation #1</a:t>
            </a:r>
            <a:endParaRPr lang="en-US" dirty="0"/>
          </a:p>
        </p:txBody>
      </p:sp>
    </p:spTree>
    <p:extLst>
      <p:ext uri="{BB962C8B-B14F-4D97-AF65-F5344CB8AC3E}">
        <p14:creationId xmlns:p14="http://schemas.microsoft.com/office/powerpoint/2010/main" val="476515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285750" indent="-285750">
              <a:buFont typeface="Arial" pitchFamily="34" charset="0"/>
              <a:buChar char="•"/>
            </a:pPr>
            <a:r>
              <a:rPr lang="en-US" dirty="0" smtClean="0"/>
              <a:t>Europeans and Indigenous Peoples knew nothing of each other</a:t>
            </a:r>
          </a:p>
          <a:p>
            <a:pPr marL="285750" indent="-285750">
              <a:buFont typeface="Arial" pitchFamily="34" charset="0"/>
              <a:buChar char="•"/>
            </a:pPr>
            <a:endParaRPr lang="en-US" dirty="0"/>
          </a:p>
          <a:p>
            <a:pPr marL="285750" indent="-285750">
              <a:buFont typeface="Arial" pitchFamily="34" charset="0"/>
              <a:buChar char="•"/>
            </a:pPr>
            <a:r>
              <a:rPr lang="en-US" dirty="0" smtClean="0"/>
              <a:t>Each depended on the relationships they formed and the fur trade evolved, while Europeans did not know how to live in the wilderness</a:t>
            </a:r>
          </a:p>
          <a:p>
            <a:pPr marL="285750" indent="-285750">
              <a:buFont typeface="Arial" pitchFamily="34" charset="0"/>
              <a:buChar char="•"/>
            </a:pPr>
            <a:endParaRPr lang="en-US" dirty="0"/>
          </a:p>
          <a:p>
            <a:pPr marL="285750" indent="-285750">
              <a:buFont typeface="Arial" pitchFamily="34" charset="0"/>
              <a:buChar char="•"/>
            </a:pPr>
            <a:r>
              <a:rPr lang="en-US" dirty="0" err="1" smtClean="0"/>
              <a:t>Bartolome</a:t>
            </a:r>
            <a:r>
              <a:rPr lang="en-US" dirty="0" smtClean="0"/>
              <a:t> de Las Casas – troubled by the destruction of the Indigenous cultures, and disgusted by the terrible cruelty he witnessed</a:t>
            </a:r>
          </a:p>
          <a:p>
            <a:pPr marL="285750" indent="-285750">
              <a:buFont typeface="Arial" pitchFamily="34" charset="0"/>
              <a:buChar char="•"/>
            </a:pPr>
            <a:endParaRPr lang="en-US" dirty="0"/>
          </a:p>
          <a:p>
            <a:pPr marL="285750" indent="-285750">
              <a:buFont typeface="Arial" pitchFamily="34" charset="0"/>
              <a:buChar char="•"/>
            </a:pPr>
            <a:r>
              <a:rPr lang="en-US" dirty="0" smtClean="0"/>
              <a:t>European interests undermined his efforts (too profitable)</a:t>
            </a:r>
          </a:p>
          <a:p>
            <a:pPr marL="285750" indent="-285750">
              <a:buFont typeface="Arial" pitchFamily="34" charset="0"/>
              <a:buChar char="•"/>
            </a:pPr>
            <a:endParaRPr lang="en-US" dirty="0"/>
          </a:p>
          <a:p>
            <a:pPr marL="285750" indent="-285750">
              <a:buFont typeface="Arial" pitchFamily="34" charset="0"/>
              <a:buChar char="•"/>
            </a:pPr>
            <a:r>
              <a:rPr lang="en-US" dirty="0" smtClean="0"/>
              <a:t>Regretted the suggestion that Africans be imported in hopes that they would be treated fairly </a:t>
            </a:r>
          </a:p>
          <a:p>
            <a:pPr marL="285750" indent="-285750">
              <a:buFont typeface="Arial" pitchFamily="34" charset="0"/>
              <a:buChar char="•"/>
            </a:pPr>
            <a:endParaRPr lang="en-US" dirty="0"/>
          </a:p>
          <a:p>
            <a:pPr marL="285750" indent="-285750">
              <a:buFont typeface="Arial" pitchFamily="34" charset="0"/>
              <a:buChar char="•"/>
            </a:pPr>
            <a:r>
              <a:rPr lang="en-US" dirty="0" smtClean="0"/>
              <a:t>One of the first Europeans to speak out in </a:t>
            </a:r>
            <a:r>
              <a:rPr lang="en-US" dirty="0" err="1" smtClean="0"/>
              <a:t>defence</a:t>
            </a:r>
            <a:r>
              <a:rPr lang="en-US" dirty="0" smtClean="0"/>
              <a:t> of Indigenous Peoples</a:t>
            </a:r>
            <a:endParaRPr lang="en-US" dirty="0"/>
          </a:p>
        </p:txBody>
      </p:sp>
      <p:sp>
        <p:nvSpPr>
          <p:cNvPr id="3" name="Title 2"/>
          <p:cNvSpPr>
            <a:spLocks noGrp="1"/>
          </p:cNvSpPr>
          <p:nvPr>
            <p:ph type="title"/>
          </p:nvPr>
        </p:nvSpPr>
        <p:spPr/>
        <p:txBody>
          <a:bodyPr/>
          <a:lstStyle/>
          <a:p>
            <a:r>
              <a:rPr lang="en-US" dirty="0" smtClean="0"/>
              <a:t>Workstation #2</a:t>
            </a:r>
            <a:endParaRPr lang="en-US" dirty="0"/>
          </a:p>
        </p:txBody>
      </p:sp>
    </p:spTree>
    <p:extLst>
      <p:ext uri="{BB962C8B-B14F-4D97-AF65-F5344CB8AC3E}">
        <p14:creationId xmlns:p14="http://schemas.microsoft.com/office/powerpoint/2010/main" val="2070350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285750" indent="-285750">
              <a:buFont typeface="Arial" pitchFamily="34" charset="0"/>
              <a:buChar char="•"/>
            </a:pPr>
            <a:r>
              <a:rPr lang="en-US" dirty="0" smtClean="0"/>
              <a:t>Slavery existed before this time, and was often used as an alternative to imprisonment or execution</a:t>
            </a:r>
          </a:p>
          <a:p>
            <a:pPr marL="285750" indent="-285750">
              <a:buFont typeface="Arial" pitchFamily="34" charset="0"/>
              <a:buChar char="•"/>
            </a:pPr>
            <a:endParaRPr lang="en-US" dirty="0"/>
          </a:p>
          <a:p>
            <a:pPr marL="285750" indent="-285750">
              <a:buFont typeface="Arial" pitchFamily="34" charset="0"/>
              <a:buChar char="•"/>
            </a:pPr>
            <a:r>
              <a:rPr lang="en-US" dirty="0" smtClean="0"/>
              <a:t>The growing demand for </a:t>
            </a:r>
            <a:r>
              <a:rPr lang="en-US" dirty="0" err="1" smtClean="0"/>
              <a:t>labour</a:t>
            </a:r>
            <a:r>
              <a:rPr lang="en-US" dirty="0" smtClean="0"/>
              <a:t> to work on colonial plantations brought into effect Chattel Slavery (ownership), and slavery based on racial origins</a:t>
            </a:r>
          </a:p>
          <a:p>
            <a:pPr marL="285750" indent="-285750">
              <a:buFont typeface="Arial" pitchFamily="34" charset="0"/>
              <a:buChar char="•"/>
            </a:pPr>
            <a:endParaRPr lang="en-US" dirty="0"/>
          </a:p>
          <a:p>
            <a:pPr marL="285750" indent="-285750">
              <a:buFont typeface="Arial" pitchFamily="34" charset="0"/>
              <a:buChar char="•"/>
            </a:pPr>
            <a:r>
              <a:rPr lang="en-US" dirty="0" smtClean="0"/>
              <a:t>Chattel slaves had no legal standing as human beings</a:t>
            </a:r>
          </a:p>
          <a:p>
            <a:pPr marL="285750" indent="-285750">
              <a:buFont typeface="Arial" pitchFamily="34" charset="0"/>
              <a:buChar char="•"/>
            </a:pPr>
            <a:endParaRPr lang="en-US" dirty="0"/>
          </a:p>
          <a:p>
            <a:pPr marL="285750" indent="-285750">
              <a:buFont typeface="Arial" pitchFamily="34" charset="0"/>
              <a:buChar char="•"/>
            </a:pPr>
            <a:r>
              <a:rPr lang="en-US" dirty="0" err="1" smtClean="0"/>
              <a:t>Olaudah</a:t>
            </a:r>
            <a:r>
              <a:rPr lang="en-US" dirty="0" smtClean="0"/>
              <a:t> </a:t>
            </a:r>
            <a:r>
              <a:rPr lang="en-US" dirty="0" err="1" smtClean="0"/>
              <a:t>Equiano</a:t>
            </a:r>
            <a:r>
              <a:rPr lang="en-US" dirty="0" smtClean="0"/>
              <a:t> – enslaved at 11 </a:t>
            </a:r>
            <a:r>
              <a:rPr lang="en-US" dirty="0" err="1" smtClean="0"/>
              <a:t>yrs</a:t>
            </a:r>
            <a:r>
              <a:rPr lang="en-US" dirty="0" smtClean="0"/>
              <a:t> old and put into war as a gunpowder carrier during the Seven Years War</a:t>
            </a:r>
          </a:p>
          <a:p>
            <a:pPr marL="285750" indent="-285750">
              <a:buFont typeface="Arial" pitchFamily="34" charset="0"/>
              <a:buChar char="•"/>
            </a:pPr>
            <a:endParaRPr lang="en-US" dirty="0"/>
          </a:p>
          <a:p>
            <a:pPr marL="285750" indent="-285750">
              <a:buFont typeface="Arial" pitchFamily="34" charset="0"/>
              <a:buChar char="•"/>
            </a:pPr>
            <a:r>
              <a:rPr lang="en-US" dirty="0" smtClean="0"/>
              <a:t>Learned to read and write and bought his freedom and joined the movement to abolish slavery</a:t>
            </a:r>
          </a:p>
          <a:p>
            <a:pPr marL="285750" indent="-285750">
              <a:buFont typeface="Arial" pitchFamily="34" charset="0"/>
              <a:buChar char="•"/>
            </a:pPr>
            <a:endParaRPr lang="en-US" dirty="0"/>
          </a:p>
          <a:p>
            <a:pPr marL="285750" indent="-285750">
              <a:buFont typeface="Arial" pitchFamily="34" charset="0"/>
              <a:buChar char="•"/>
            </a:pPr>
            <a:r>
              <a:rPr lang="en-US" dirty="0" smtClean="0"/>
              <a:t>1789 – more than 100 books were published on the Abolitionist movement</a:t>
            </a:r>
            <a:endParaRPr lang="en-US" dirty="0"/>
          </a:p>
        </p:txBody>
      </p:sp>
      <p:sp>
        <p:nvSpPr>
          <p:cNvPr id="3" name="Title 2"/>
          <p:cNvSpPr>
            <a:spLocks noGrp="1"/>
          </p:cNvSpPr>
          <p:nvPr>
            <p:ph type="title"/>
          </p:nvPr>
        </p:nvSpPr>
        <p:spPr/>
        <p:txBody>
          <a:bodyPr/>
          <a:lstStyle/>
          <a:p>
            <a:r>
              <a:rPr lang="en-US" dirty="0" smtClean="0"/>
              <a:t>Workstation #3</a:t>
            </a:r>
            <a:endParaRPr lang="en-US" dirty="0"/>
          </a:p>
        </p:txBody>
      </p:sp>
    </p:spTree>
    <p:extLst>
      <p:ext uri="{BB962C8B-B14F-4D97-AF65-F5344CB8AC3E}">
        <p14:creationId xmlns:p14="http://schemas.microsoft.com/office/powerpoint/2010/main" val="3089868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285750" indent="-285750">
              <a:buFont typeface="Arial" pitchFamily="34" charset="0"/>
              <a:buChar char="•"/>
            </a:pPr>
            <a:r>
              <a:rPr lang="en-US" dirty="0" smtClean="0"/>
              <a:t>Slaves were rarely allowed to read and write or leave plantations</a:t>
            </a:r>
          </a:p>
          <a:p>
            <a:pPr marL="285750" indent="-285750">
              <a:buFont typeface="Arial" pitchFamily="34" charset="0"/>
              <a:buChar char="•"/>
            </a:pPr>
            <a:endParaRPr lang="en-US" dirty="0"/>
          </a:p>
          <a:p>
            <a:pPr marL="285750" indent="-285750">
              <a:buFont typeface="Arial" pitchFamily="34" charset="0"/>
              <a:buChar char="•"/>
            </a:pPr>
            <a:r>
              <a:rPr lang="en-US" dirty="0" smtClean="0"/>
              <a:t>Harsh treatment of slaves was becoming publicized and many grew to oppose the practice</a:t>
            </a:r>
          </a:p>
          <a:p>
            <a:pPr marL="285750" indent="-285750">
              <a:buFont typeface="Arial" pitchFamily="34" charset="0"/>
              <a:buChar char="•"/>
            </a:pPr>
            <a:endParaRPr lang="en-US" dirty="0"/>
          </a:p>
          <a:p>
            <a:pPr marL="285750" indent="-285750">
              <a:buFont typeface="Arial" pitchFamily="34" charset="0"/>
              <a:buChar char="•"/>
            </a:pPr>
            <a:r>
              <a:rPr lang="en-US" dirty="0" smtClean="0"/>
              <a:t>Difficult because those who wanted to maintain slavery were wealthy and powerful slave owners</a:t>
            </a:r>
          </a:p>
          <a:p>
            <a:pPr marL="285750" indent="-285750">
              <a:buFont typeface="Arial" pitchFamily="34" charset="0"/>
              <a:buChar char="•"/>
            </a:pPr>
            <a:endParaRPr lang="en-US" dirty="0"/>
          </a:p>
          <a:p>
            <a:pPr marL="285750" indent="-285750">
              <a:buFont typeface="Arial" pitchFamily="34" charset="0"/>
              <a:buChar char="•"/>
            </a:pPr>
            <a:r>
              <a:rPr lang="en-US" dirty="0" smtClean="0"/>
              <a:t>William Wilberforce – persuaded Parliament to ban trade in slaves, and became an increasingly unpopular ‘fanatic’</a:t>
            </a:r>
          </a:p>
          <a:p>
            <a:pPr marL="285750" indent="-285750">
              <a:buFont typeface="Arial" pitchFamily="34" charset="0"/>
              <a:buChar char="•"/>
            </a:pPr>
            <a:endParaRPr lang="en-US" dirty="0"/>
          </a:p>
          <a:p>
            <a:pPr marL="285750" indent="-285750">
              <a:buFont typeface="Arial" pitchFamily="34" charset="0"/>
              <a:buChar char="•"/>
            </a:pPr>
            <a:r>
              <a:rPr lang="en-US" dirty="0" smtClean="0"/>
              <a:t>The Emancipation Act of 1833 – Britain and the British Empire abolished slavery</a:t>
            </a:r>
            <a:endParaRPr lang="en-US" dirty="0"/>
          </a:p>
        </p:txBody>
      </p:sp>
      <p:sp>
        <p:nvSpPr>
          <p:cNvPr id="3" name="Title 2"/>
          <p:cNvSpPr>
            <a:spLocks noGrp="1"/>
          </p:cNvSpPr>
          <p:nvPr>
            <p:ph type="title"/>
          </p:nvPr>
        </p:nvSpPr>
        <p:spPr/>
        <p:txBody>
          <a:bodyPr/>
          <a:lstStyle/>
          <a:p>
            <a:r>
              <a:rPr lang="en-US" dirty="0" smtClean="0"/>
              <a:t>Workstation #4</a:t>
            </a:r>
            <a:endParaRPr lang="en-US" dirty="0"/>
          </a:p>
        </p:txBody>
      </p:sp>
    </p:spTree>
    <p:extLst>
      <p:ext uri="{BB962C8B-B14F-4D97-AF65-F5344CB8AC3E}">
        <p14:creationId xmlns:p14="http://schemas.microsoft.com/office/powerpoint/2010/main" val="3129283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lumMod val="80000"/>
              </a:schemeClr>
              <a:schemeClr val="bg1">
                <a:tint val="50000"/>
                <a:lumMod val="150000"/>
              </a:schemeClr>
            </a:duotone>
            <a:extLst>
              <a:ext uri="{BEBA8EAE-BF5A-486C-A8C5-ECC9F3942E4B}">
                <a14:imgProps xmlns:a14="http://schemas.microsoft.com/office/drawing/2010/main">
                  <a14:imgLayer r:embed="rId3">
                    <a14:imgEffect>
                      <a14:saturation sat="140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Grand Exchange</a:t>
            </a:r>
            <a:endParaRPr lang="en-US" dirty="0"/>
          </a:p>
        </p:txBody>
      </p:sp>
      <p:sp>
        <p:nvSpPr>
          <p:cNvPr id="3" name="Text Placeholder 2"/>
          <p:cNvSpPr>
            <a:spLocks noGrp="1"/>
          </p:cNvSpPr>
          <p:nvPr>
            <p:ph type="body" sz="half" idx="2"/>
          </p:nvPr>
        </p:nvSpPr>
        <p:spPr/>
        <p:txBody>
          <a:bodyPr/>
          <a:lstStyle/>
          <a:p>
            <a:r>
              <a:rPr lang="en-US" dirty="0" smtClean="0"/>
              <a:t>“When Columbus returned to the Americas in 1493, he had no way of knowing that this voyage would change the world.  Aboard his ships were seeds, fruits trees, and livestock.  This cargo would start a revolution that would change the diet of the world forever – and form the basis of a trading process that is sometimes called: </a:t>
            </a:r>
            <a:r>
              <a:rPr lang="en-US" b="1" dirty="0" smtClean="0"/>
              <a:t>the Grand Exchange.”</a:t>
            </a:r>
            <a:endParaRPr lang="en-US" dirty="0"/>
          </a:p>
        </p:txBody>
      </p:sp>
      <p:sp>
        <p:nvSpPr>
          <p:cNvPr id="4" name="Content Placeholder 3"/>
          <p:cNvSpPr>
            <a:spLocks noGrp="1"/>
          </p:cNvSpPr>
          <p:nvPr>
            <p:ph sz="quarter" idx="14"/>
          </p:nvPr>
        </p:nvSpPr>
        <p:spPr/>
        <p:txBody>
          <a:bodyPr/>
          <a:lstStyle/>
          <a:p>
            <a:endParaRPr lang="en-US"/>
          </a:p>
        </p:txBody>
      </p:sp>
      <p:pic>
        <p:nvPicPr>
          <p:cNvPr id="1026" name="Picture 2" descr="http://upload.wikimedia.org/wikipedia/commons/6/69/Old_World_Domesticated_plants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447799"/>
            <a:ext cx="4724400" cy="402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04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Changing the World Diet</a:t>
            </a:r>
            <a:endParaRPr lang="en-US" dirty="0"/>
          </a:p>
        </p:txBody>
      </p:sp>
      <p:sp>
        <p:nvSpPr>
          <p:cNvPr id="9" name="Text Placeholder 8"/>
          <p:cNvSpPr>
            <a:spLocks noGrp="1"/>
          </p:cNvSpPr>
          <p:nvPr>
            <p:ph type="body" sz="half" idx="2"/>
          </p:nvPr>
        </p:nvSpPr>
        <p:spPr/>
        <p:txBody>
          <a:bodyPr>
            <a:normAutofit/>
          </a:bodyPr>
          <a:lstStyle/>
          <a:p>
            <a:pPr marL="285750" indent="-285750">
              <a:buFont typeface="Arial" pitchFamily="34" charset="0"/>
              <a:buChar char="•"/>
            </a:pPr>
            <a:r>
              <a:rPr lang="en-US" dirty="0" smtClean="0"/>
              <a:t> Peanuts, Vanilla, Sweet and Hot Peppers, Lima Beans, Pineapple, Tobacco, Tomatoes, and Potatoes arrived in Europe and Asia</a:t>
            </a:r>
          </a:p>
          <a:p>
            <a:pPr marL="285750" indent="-285750">
              <a:buFont typeface="Arial" pitchFamily="34" charset="0"/>
              <a:buChar char="•"/>
            </a:pPr>
            <a:r>
              <a:rPr lang="en-US" dirty="0" smtClean="0"/>
              <a:t>Coffee – cultivated in Africa, and Arabia, then imported to Americas</a:t>
            </a:r>
            <a:endParaRPr lang="en-US" dirty="0"/>
          </a:p>
          <a:p>
            <a:pPr marL="285750" indent="-285750">
              <a:buFont typeface="Arial" pitchFamily="34" charset="0"/>
              <a:buChar char="•"/>
            </a:pPr>
            <a:r>
              <a:rPr lang="en-US" dirty="0" smtClean="0"/>
              <a:t>Wheat, Barley, Oats, Cattle, Poultry, Pork all imported to the Americas </a:t>
            </a:r>
            <a:endParaRPr lang="en-US" dirty="0"/>
          </a:p>
        </p:txBody>
      </p:sp>
      <p:sp>
        <p:nvSpPr>
          <p:cNvPr id="10" name="Content Placeholder 9"/>
          <p:cNvSpPr>
            <a:spLocks noGrp="1"/>
          </p:cNvSpPr>
          <p:nvPr>
            <p:ph sz="quarter" idx="14"/>
          </p:nvPr>
        </p:nvSpPr>
        <p:spPr/>
        <p:txBody>
          <a:bodyPr/>
          <a:lstStyle/>
          <a:p>
            <a:endParaRPr lang="en-US"/>
          </a:p>
        </p:txBody>
      </p:sp>
      <p:pic>
        <p:nvPicPr>
          <p:cNvPr id="2049" name="Picture 1" descr="Figure 5-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539" y="1447800"/>
            <a:ext cx="484566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8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Figure 5-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&amp; Social Change</a:t>
            </a:r>
            <a:endParaRPr lang="en-US" dirty="0"/>
          </a:p>
        </p:txBody>
      </p:sp>
      <p:pic>
        <p:nvPicPr>
          <p:cNvPr id="4099" name="Picture 3" descr="Printing press, product of the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781800" cy="522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997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685</Words>
  <Application>Microsoft Office PowerPoint</Application>
  <PresentationFormat>On-screen Show (4:3)</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Mylar</vt:lpstr>
      <vt:lpstr>Consequences</vt:lpstr>
      <vt:lpstr>Workstation #1</vt:lpstr>
      <vt:lpstr>Workstation #2</vt:lpstr>
      <vt:lpstr>Workstation #3</vt:lpstr>
      <vt:lpstr>Workstation #4</vt:lpstr>
      <vt:lpstr>The Grand Exchange</vt:lpstr>
      <vt:lpstr>Changing the World Diet</vt:lpstr>
      <vt:lpstr>PowerPoint Presentation</vt:lpstr>
      <vt:lpstr>Industrialization &amp; Social Change</vt:lpstr>
      <vt:lpstr>Industrial Revolution</vt:lpstr>
      <vt:lpstr>Industrial Revolution</vt:lpstr>
      <vt:lpstr>Your Tasks…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dc:title>
  <dc:creator>Windows User</dc:creator>
  <cp:lastModifiedBy>Windows User</cp:lastModifiedBy>
  <cp:revision>6</cp:revision>
  <dcterms:created xsi:type="dcterms:W3CDTF">2013-11-01T19:56:50Z</dcterms:created>
  <dcterms:modified xsi:type="dcterms:W3CDTF">2013-11-01T20:52:58Z</dcterms:modified>
</cp:coreProperties>
</file>