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6"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9" autoAdjust="0"/>
    <p:restoredTop sz="86475" autoAdjust="0"/>
  </p:normalViewPr>
  <p:slideViewPr>
    <p:cSldViewPr>
      <p:cViewPr varScale="1">
        <p:scale>
          <a:sx n="79" d="100"/>
          <a:sy n="79" d="100"/>
        </p:scale>
        <p:origin x="-486" y="-90"/>
      </p:cViewPr>
      <p:guideLst>
        <p:guide orient="horz" pos="2160"/>
        <p:guide pos="2880"/>
      </p:guideLst>
    </p:cSldViewPr>
  </p:slideViewPr>
  <p:outlineViewPr>
    <p:cViewPr>
      <p:scale>
        <a:sx n="33" d="100"/>
        <a:sy n="33" d="100"/>
      </p:scale>
      <p:origin x="0" y="86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92340-DB86-48D8-9DEA-C73AA62DE52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527AE27E-5079-4480-B164-91E4FA0C1960}">
      <dgm:prSet phldrT="[Text]"/>
      <dgm:spPr/>
      <dgm:t>
        <a:bodyPr/>
        <a:lstStyle/>
        <a:p>
          <a:r>
            <a:rPr lang="en-US" dirty="0" smtClean="0"/>
            <a:t>Winnipeg General Strike</a:t>
          </a:r>
          <a:endParaRPr lang="en-US" dirty="0"/>
        </a:p>
      </dgm:t>
    </dgm:pt>
    <dgm:pt modelId="{BD58BE04-E383-4500-9228-63D0126B0D1A}" type="parTrans" cxnId="{105CA03A-22A5-4685-85B8-D63664D14038}">
      <dgm:prSet/>
      <dgm:spPr/>
      <dgm:t>
        <a:bodyPr/>
        <a:lstStyle/>
        <a:p>
          <a:endParaRPr lang="en-US"/>
        </a:p>
      </dgm:t>
    </dgm:pt>
    <dgm:pt modelId="{1FB9DBB0-D38E-4038-A8C6-E12F702C2FA6}" type="sibTrans" cxnId="{105CA03A-22A5-4685-85B8-D63664D14038}">
      <dgm:prSet/>
      <dgm:spPr/>
      <dgm:t>
        <a:bodyPr/>
        <a:lstStyle/>
        <a:p>
          <a:endParaRPr lang="en-US"/>
        </a:p>
      </dgm:t>
    </dgm:pt>
    <dgm:pt modelId="{7A1C165F-870C-4A05-95F9-DA49068CFFA3}">
      <dgm:prSet phldrT="[Text]"/>
      <dgm:spPr/>
      <dgm:t>
        <a:bodyPr/>
        <a:lstStyle/>
        <a:p>
          <a:r>
            <a:rPr lang="en-US" dirty="0" smtClean="0"/>
            <a:t>Who</a:t>
          </a:r>
          <a:endParaRPr lang="en-US" dirty="0"/>
        </a:p>
      </dgm:t>
    </dgm:pt>
    <dgm:pt modelId="{9CA4E979-39EC-4AE6-8D28-6A7D07B72B30}" type="parTrans" cxnId="{63F42C70-13B5-4196-BDB0-D358F0BE0957}">
      <dgm:prSet/>
      <dgm:spPr/>
      <dgm:t>
        <a:bodyPr/>
        <a:lstStyle/>
        <a:p>
          <a:endParaRPr lang="en-US"/>
        </a:p>
      </dgm:t>
    </dgm:pt>
    <dgm:pt modelId="{F8889740-2E57-424F-A10E-E46ECB401809}" type="sibTrans" cxnId="{63F42C70-13B5-4196-BDB0-D358F0BE0957}">
      <dgm:prSet/>
      <dgm:spPr/>
      <dgm:t>
        <a:bodyPr/>
        <a:lstStyle/>
        <a:p>
          <a:endParaRPr lang="en-US"/>
        </a:p>
      </dgm:t>
    </dgm:pt>
    <dgm:pt modelId="{D4B5B5A7-670C-49C9-869A-24CA1D2A264F}">
      <dgm:prSet phldrT="[Text]"/>
      <dgm:spPr/>
      <dgm:t>
        <a:bodyPr/>
        <a:lstStyle/>
        <a:p>
          <a:r>
            <a:rPr lang="en-US" dirty="0" smtClean="0"/>
            <a:t>When</a:t>
          </a:r>
          <a:endParaRPr lang="en-US" dirty="0"/>
        </a:p>
      </dgm:t>
    </dgm:pt>
    <dgm:pt modelId="{6FFD6235-DB7F-47BE-9031-F5036BB95AB9}" type="parTrans" cxnId="{2A59C730-1C38-4259-A188-863A00FA133D}">
      <dgm:prSet/>
      <dgm:spPr/>
      <dgm:t>
        <a:bodyPr/>
        <a:lstStyle/>
        <a:p>
          <a:endParaRPr lang="en-US"/>
        </a:p>
      </dgm:t>
    </dgm:pt>
    <dgm:pt modelId="{CD089D1F-105C-485F-87B8-FC356782FB70}" type="sibTrans" cxnId="{2A59C730-1C38-4259-A188-863A00FA133D}">
      <dgm:prSet/>
      <dgm:spPr/>
      <dgm:t>
        <a:bodyPr/>
        <a:lstStyle/>
        <a:p>
          <a:endParaRPr lang="en-US"/>
        </a:p>
      </dgm:t>
    </dgm:pt>
    <dgm:pt modelId="{FC211EEF-BED4-447B-AE14-16D352E33571}">
      <dgm:prSet phldrT="[Text]"/>
      <dgm:spPr/>
      <dgm:t>
        <a:bodyPr/>
        <a:lstStyle/>
        <a:p>
          <a:r>
            <a:rPr lang="en-US" dirty="0" smtClean="0"/>
            <a:t>Why</a:t>
          </a:r>
          <a:endParaRPr lang="en-US" dirty="0"/>
        </a:p>
      </dgm:t>
    </dgm:pt>
    <dgm:pt modelId="{0536F7CC-FBAA-4819-A14C-270ED09FCEFC}" type="parTrans" cxnId="{E77AF5B3-7E12-4F9B-BCE6-38E0B37EDCCB}">
      <dgm:prSet/>
      <dgm:spPr/>
      <dgm:t>
        <a:bodyPr/>
        <a:lstStyle/>
        <a:p>
          <a:endParaRPr lang="en-US"/>
        </a:p>
      </dgm:t>
    </dgm:pt>
    <dgm:pt modelId="{D9DACAD8-66B0-4734-9D8A-89CC63FE3060}" type="sibTrans" cxnId="{E77AF5B3-7E12-4F9B-BCE6-38E0B37EDCCB}">
      <dgm:prSet/>
      <dgm:spPr/>
      <dgm:t>
        <a:bodyPr/>
        <a:lstStyle/>
        <a:p>
          <a:endParaRPr lang="en-US"/>
        </a:p>
      </dgm:t>
    </dgm:pt>
    <dgm:pt modelId="{A3C0E74E-9A68-4534-9B5B-5558A4F70D9D}">
      <dgm:prSet phldrT="[Text]"/>
      <dgm:spPr/>
      <dgm:t>
        <a:bodyPr/>
        <a:lstStyle/>
        <a:p>
          <a:r>
            <a:rPr lang="en-US" dirty="0" smtClean="0"/>
            <a:t>How</a:t>
          </a:r>
          <a:endParaRPr lang="en-US" dirty="0"/>
        </a:p>
      </dgm:t>
    </dgm:pt>
    <dgm:pt modelId="{37AC4899-6095-47BE-AAFD-FE2BF5D6D7FD}" type="parTrans" cxnId="{0C72B2A1-3530-4F71-BF4E-FBD97618ABE2}">
      <dgm:prSet/>
      <dgm:spPr/>
      <dgm:t>
        <a:bodyPr/>
        <a:lstStyle/>
        <a:p>
          <a:endParaRPr lang="en-US"/>
        </a:p>
      </dgm:t>
    </dgm:pt>
    <dgm:pt modelId="{5E078D4E-1B6A-4DFD-A936-8FFD68FCDF63}" type="sibTrans" cxnId="{0C72B2A1-3530-4F71-BF4E-FBD97618ABE2}">
      <dgm:prSet/>
      <dgm:spPr/>
      <dgm:t>
        <a:bodyPr/>
        <a:lstStyle/>
        <a:p>
          <a:endParaRPr lang="en-US"/>
        </a:p>
      </dgm:t>
    </dgm:pt>
    <dgm:pt modelId="{FF443A4E-4FE3-443C-B9A5-6A45E1D5AB6D}" type="pres">
      <dgm:prSet presAssocID="{33B92340-DB86-48D8-9DEA-C73AA62DE52C}" presName="Name0" presStyleCnt="0">
        <dgm:presLayoutVars>
          <dgm:chMax val="1"/>
          <dgm:dir/>
          <dgm:animLvl val="ctr"/>
          <dgm:resizeHandles val="exact"/>
        </dgm:presLayoutVars>
      </dgm:prSet>
      <dgm:spPr/>
      <dgm:t>
        <a:bodyPr/>
        <a:lstStyle/>
        <a:p>
          <a:endParaRPr lang="en-US"/>
        </a:p>
      </dgm:t>
    </dgm:pt>
    <dgm:pt modelId="{E1E0E7FD-66CB-48B6-9B96-73D032A8C87D}" type="pres">
      <dgm:prSet presAssocID="{527AE27E-5079-4480-B164-91E4FA0C1960}" presName="centerShape" presStyleLbl="node0" presStyleIdx="0" presStyleCnt="1"/>
      <dgm:spPr/>
      <dgm:t>
        <a:bodyPr/>
        <a:lstStyle/>
        <a:p>
          <a:endParaRPr lang="en-US"/>
        </a:p>
      </dgm:t>
    </dgm:pt>
    <dgm:pt modelId="{6698977D-1648-4A36-BBDC-D35E198FECE3}" type="pres">
      <dgm:prSet presAssocID="{9CA4E979-39EC-4AE6-8D28-6A7D07B72B30}" presName="parTrans" presStyleLbl="sibTrans2D1" presStyleIdx="0" presStyleCnt="4"/>
      <dgm:spPr/>
      <dgm:t>
        <a:bodyPr/>
        <a:lstStyle/>
        <a:p>
          <a:endParaRPr lang="en-US"/>
        </a:p>
      </dgm:t>
    </dgm:pt>
    <dgm:pt modelId="{ADE3A605-A9E6-4738-B02A-D701F0BB0F99}" type="pres">
      <dgm:prSet presAssocID="{9CA4E979-39EC-4AE6-8D28-6A7D07B72B30}" presName="connectorText" presStyleLbl="sibTrans2D1" presStyleIdx="0" presStyleCnt="4"/>
      <dgm:spPr/>
      <dgm:t>
        <a:bodyPr/>
        <a:lstStyle/>
        <a:p>
          <a:endParaRPr lang="en-US"/>
        </a:p>
      </dgm:t>
    </dgm:pt>
    <dgm:pt modelId="{D4B30F94-BAF8-4E4B-9865-7E0A31E852D8}" type="pres">
      <dgm:prSet presAssocID="{7A1C165F-870C-4A05-95F9-DA49068CFFA3}" presName="node" presStyleLbl="node1" presStyleIdx="0" presStyleCnt="4">
        <dgm:presLayoutVars>
          <dgm:bulletEnabled val="1"/>
        </dgm:presLayoutVars>
      </dgm:prSet>
      <dgm:spPr/>
      <dgm:t>
        <a:bodyPr/>
        <a:lstStyle/>
        <a:p>
          <a:endParaRPr lang="en-US"/>
        </a:p>
      </dgm:t>
    </dgm:pt>
    <dgm:pt modelId="{69472D31-53A6-49DA-887F-77D47E196DF7}" type="pres">
      <dgm:prSet presAssocID="{6FFD6235-DB7F-47BE-9031-F5036BB95AB9}" presName="parTrans" presStyleLbl="sibTrans2D1" presStyleIdx="1" presStyleCnt="4"/>
      <dgm:spPr/>
      <dgm:t>
        <a:bodyPr/>
        <a:lstStyle/>
        <a:p>
          <a:endParaRPr lang="en-US"/>
        </a:p>
      </dgm:t>
    </dgm:pt>
    <dgm:pt modelId="{1C6F1E66-C9CC-4317-8FB9-6F2CB46EB64F}" type="pres">
      <dgm:prSet presAssocID="{6FFD6235-DB7F-47BE-9031-F5036BB95AB9}" presName="connectorText" presStyleLbl="sibTrans2D1" presStyleIdx="1" presStyleCnt="4"/>
      <dgm:spPr/>
      <dgm:t>
        <a:bodyPr/>
        <a:lstStyle/>
        <a:p>
          <a:endParaRPr lang="en-US"/>
        </a:p>
      </dgm:t>
    </dgm:pt>
    <dgm:pt modelId="{5E98E21F-E41D-4FAC-8A1A-A12F0AFF7B3A}" type="pres">
      <dgm:prSet presAssocID="{D4B5B5A7-670C-49C9-869A-24CA1D2A264F}" presName="node" presStyleLbl="node1" presStyleIdx="1" presStyleCnt="4">
        <dgm:presLayoutVars>
          <dgm:bulletEnabled val="1"/>
        </dgm:presLayoutVars>
      </dgm:prSet>
      <dgm:spPr/>
      <dgm:t>
        <a:bodyPr/>
        <a:lstStyle/>
        <a:p>
          <a:endParaRPr lang="en-US"/>
        </a:p>
      </dgm:t>
    </dgm:pt>
    <dgm:pt modelId="{353603D0-1A6B-4201-A904-8D0B9CF08040}" type="pres">
      <dgm:prSet presAssocID="{0536F7CC-FBAA-4819-A14C-270ED09FCEFC}" presName="parTrans" presStyleLbl="sibTrans2D1" presStyleIdx="2" presStyleCnt="4"/>
      <dgm:spPr/>
      <dgm:t>
        <a:bodyPr/>
        <a:lstStyle/>
        <a:p>
          <a:endParaRPr lang="en-US"/>
        </a:p>
      </dgm:t>
    </dgm:pt>
    <dgm:pt modelId="{7F7640B8-FCD9-4319-95CF-7DB5AEFEA1E9}" type="pres">
      <dgm:prSet presAssocID="{0536F7CC-FBAA-4819-A14C-270ED09FCEFC}" presName="connectorText" presStyleLbl="sibTrans2D1" presStyleIdx="2" presStyleCnt="4"/>
      <dgm:spPr/>
      <dgm:t>
        <a:bodyPr/>
        <a:lstStyle/>
        <a:p>
          <a:endParaRPr lang="en-US"/>
        </a:p>
      </dgm:t>
    </dgm:pt>
    <dgm:pt modelId="{D666DAA2-B5AC-4C72-8CDF-B2FFD6215F34}" type="pres">
      <dgm:prSet presAssocID="{FC211EEF-BED4-447B-AE14-16D352E33571}" presName="node" presStyleLbl="node1" presStyleIdx="2" presStyleCnt="4">
        <dgm:presLayoutVars>
          <dgm:bulletEnabled val="1"/>
        </dgm:presLayoutVars>
      </dgm:prSet>
      <dgm:spPr/>
      <dgm:t>
        <a:bodyPr/>
        <a:lstStyle/>
        <a:p>
          <a:endParaRPr lang="en-US"/>
        </a:p>
      </dgm:t>
    </dgm:pt>
    <dgm:pt modelId="{A47D44C1-BEA7-43B4-BFC2-4FF853EA7F4F}" type="pres">
      <dgm:prSet presAssocID="{37AC4899-6095-47BE-AAFD-FE2BF5D6D7FD}" presName="parTrans" presStyleLbl="sibTrans2D1" presStyleIdx="3" presStyleCnt="4"/>
      <dgm:spPr/>
      <dgm:t>
        <a:bodyPr/>
        <a:lstStyle/>
        <a:p>
          <a:endParaRPr lang="en-US"/>
        </a:p>
      </dgm:t>
    </dgm:pt>
    <dgm:pt modelId="{BCB3741B-FF80-4CB6-9F78-07311D1D8187}" type="pres">
      <dgm:prSet presAssocID="{37AC4899-6095-47BE-AAFD-FE2BF5D6D7FD}" presName="connectorText" presStyleLbl="sibTrans2D1" presStyleIdx="3" presStyleCnt="4"/>
      <dgm:spPr/>
      <dgm:t>
        <a:bodyPr/>
        <a:lstStyle/>
        <a:p>
          <a:endParaRPr lang="en-US"/>
        </a:p>
      </dgm:t>
    </dgm:pt>
    <dgm:pt modelId="{2524783D-B761-4BE8-AF5D-9C029D1EB675}" type="pres">
      <dgm:prSet presAssocID="{A3C0E74E-9A68-4534-9B5B-5558A4F70D9D}" presName="node" presStyleLbl="node1" presStyleIdx="3" presStyleCnt="4">
        <dgm:presLayoutVars>
          <dgm:bulletEnabled val="1"/>
        </dgm:presLayoutVars>
      </dgm:prSet>
      <dgm:spPr/>
      <dgm:t>
        <a:bodyPr/>
        <a:lstStyle/>
        <a:p>
          <a:endParaRPr lang="en-US"/>
        </a:p>
      </dgm:t>
    </dgm:pt>
  </dgm:ptLst>
  <dgm:cxnLst>
    <dgm:cxn modelId="{E9CE2A88-0DE8-4DB7-8E42-5370EBCF3C74}" type="presOf" srcId="{7A1C165F-870C-4A05-95F9-DA49068CFFA3}" destId="{D4B30F94-BAF8-4E4B-9865-7E0A31E852D8}" srcOrd="0" destOrd="0" presId="urn:microsoft.com/office/officeart/2005/8/layout/radial5"/>
    <dgm:cxn modelId="{CCAAFD54-3022-419E-9A8F-109B2A192395}" type="presOf" srcId="{D4B5B5A7-670C-49C9-869A-24CA1D2A264F}" destId="{5E98E21F-E41D-4FAC-8A1A-A12F0AFF7B3A}" srcOrd="0" destOrd="0" presId="urn:microsoft.com/office/officeart/2005/8/layout/radial5"/>
    <dgm:cxn modelId="{7D522594-9A44-448E-AB72-3C6912F73568}" type="presOf" srcId="{9CA4E979-39EC-4AE6-8D28-6A7D07B72B30}" destId="{ADE3A605-A9E6-4738-B02A-D701F0BB0F99}" srcOrd="1" destOrd="0" presId="urn:microsoft.com/office/officeart/2005/8/layout/radial5"/>
    <dgm:cxn modelId="{635A9380-E2E5-4F6F-972B-AA0FCA04F4A8}" type="presOf" srcId="{0536F7CC-FBAA-4819-A14C-270ED09FCEFC}" destId="{353603D0-1A6B-4201-A904-8D0B9CF08040}" srcOrd="0" destOrd="0" presId="urn:microsoft.com/office/officeart/2005/8/layout/radial5"/>
    <dgm:cxn modelId="{C72DC45A-7B85-4252-9797-15CE597A0FD9}" type="presOf" srcId="{FC211EEF-BED4-447B-AE14-16D352E33571}" destId="{D666DAA2-B5AC-4C72-8CDF-B2FFD6215F34}" srcOrd="0" destOrd="0" presId="urn:microsoft.com/office/officeart/2005/8/layout/radial5"/>
    <dgm:cxn modelId="{EABF478A-BEF5-43B9-A59A-1F36F7D162AF}" type="presOf" srcId="{33B92340-DB86-48D8-9DEA-C73AA62DE52C}" destId="{FF443A4E-4FE3-443C-B9A5-6A45E1D5AB6D}" srcOrd="0" destOrd="0" presId="urn:microsoft.com/office/officeart/2005/8/layout/radial5"/>
    <dgm:cxn modelId="{E77AF5B3-7E12-4F9B-BCE6-38E0B37EDCCB}" srcId="{527AE27E-5079-4480-B164-91E4FA0C1960}" destId="{FC211EEF-BED4-447B-AE14-16D352E33571}" srcOrd="2" destOrd="0" parTransId="{0536F7CC-FBAA-4819-A14C-270ED09FCEFC}" sibTransId="{D9DACAD8-66B0-4734-9D8A-89CC63FE3060}"/>
    <dgm:cxn modelId="{10196A76-7726-4127-8013-4561A48D8261}" type="presOf" srcId="{0536F7CC-FBAA-4819-A14C-270ED09FCEFC}" destId="{7F7640B8-FCD9-4319-95CF-7DB5AEFEA1E9}" srcOrd="1" destOrd="0" presId="urn:microsoft.com/office/officeart/2005/8/layout/radial5"/>
    <dgm:cxn modelId="{FF5BBF02-442A-4C75-8BFB-5219BE7C05ED}" type="presOf" srcId="{9CA4E979-39EC-4AE6-8D28-6A7D07B72B30}" destId="{6698977D-1648-4A36-BBDC-D35E198FECE3}" srcOrd="0" destOrd="0" presId="urn:microsoft.com/office/officeart/2005/8/layout/radial5"/>
    <dgm:cxn modelId="{63D952E4-F97A-4880-A83D-755B04DC6352}" type="presOf" srcId="{A3C0E74E-9A68-4534-9B5B-5558A4F70D9D}" destId="{2524783D-B761-4BE8-AF5D-9C029D1EB675}" srcOrd="0" destOrd="0" presId="urn:microsoft.com/office/officeart/2005/8/layout/radial5"/>
    <dgm:cxn modelId="{2A59C730-1C38-4259-A188-863A00FA133D}" srcId="{527AE27E-5079-4480-B164-91E4FA0C1960}" destId="{D4B5B5A7-670C-49C9-869A-24CA1D2A264F}" srcOrd="1" destOrd="0" parTransId="{6FFD6235-DB7F-47BE-9031-F5036BB95AB9}" sibTransId="{CD089D1F-105C-485F-87B8-FC356782FB70}"/>
    <dgm:cxn modelId="{BF7110B4-0F5C-498A-A086-4F2A60742499}" type="presOf" srcId="{6FFD6235-DB7F-47BE-9031-F5036BB95AB9}" destId="{1C6F1E66-C9CC-4317-8FB9-6F2CB46EB64F}" srcOrd="1" destOrd="0" presId="urn:microsoft.com/office/officeart/2005/8/layout/radial5"/>
    <dgm:cxn modelId="{90FB7E4B-F967-4FC6-B414-634F4342EA2B}" type="presOf" srcId="{37AC4899-6095-47BE-AAFD-FE2BF5D6D7FD}" destId="{BCB3741B-FF80-4CB6-9F78-07311D1D8187}" srcOrd="1" destOrd="0" presId="urn:microsoft.com/office/officeart/2005/8/layout/radial5"/>
    <dgm:cxn modelId="{105CA03A-22A5-4685-85B8-D63664D14038}" srcId="{33B92340-DB86-48D8-9DEA-C73AA62DE52C}" destId="{527AE27E-5079-4480-B164-91E4FA0C1960}" srcOrd="0" destOrd="0" parTransId="{BD58BE04-E383-4500-9228-63D0126B0D1A}" sibTransId="{1FB9DBB0-D38E-4038-A8C6-E12F702C2FA6}"/>
    <dgm:cxn modelId="{567138A1-74DF-451C-8BBD-5CCBD1D848D3}" type="presOf" srcId="{527AE27E-5079-4480-B164-91E4FA0C1960}" destId="{E1E0E7FD-66CB-48B6-9B96-73D032A8C87D}" srcOrd="0" destOrd="0" presId="urn:microsoft.com/office/officeart/2005/8/layout/radial5"/>
    <dgm:cxn modelId="{DF87F3D7-4ED6-47BE-9B2E-64DF6F0F61E9}" type="presOf" srcId="{37AC4899-6095-47BE-AAFD-FE2BF5D6D7FD}" destId="{A47D44C1-BEA7-43B4-BFC2-4FF853EA7F4F}" srcOrd="0" destOrd="0" presId="urn:microsoft.com/office/officeart/2005/8/layout/radial5"/>
    <dgm:cxn modelId="{0C72B2A1-3530-4F71-BF4E-FBD97618ABE2}" srcId="{527AE27E-5079-4480-B164-91E4FA0C1960}" destId="{A3C0E74E-9A68-4534-9B5B-5558A4F70D9D}" srcOrd="3" destOrd="0" parTransId="{37AC4899-6095-47BE-AAFD-FE2BF5D6D7FD}" sibTransId="{5E078D4E-1B6A-4DFD-A936-8FFD68FCDF63}"/>
    <dgm:cxn modelId="{63F42C70-13B5-4196-BDB0-D358F0BE0957}" srcId="{527AE27E-5079-4480-B164-91E4FA0C1960}" destId="{7A1C165F-870C-4A05-95F9-DA49068CFFA3}" srcOrd="0" destOrd="0" parTransId="{9CA4E979-39EC-4AE6-8D28-6A7D07B72B30}" sibTransId="{F8889740-2E57-424F-A10E-E46ECB401809}"/>
    <dgm:cxn modelId="{458B24EC-2E9B-4ED6-881F-3D5BFECC7248}" type="presOf" srcId="{6FFD6235-DB7F-47BE-9031-F5036BB95AB9}" destId="{69472D31-53A6-49DA-887F-77D47E196DF7}" srcOrd="0" destOrd="0" presId="urn:microsoft.com/office/officeart/2005/8/layout/radial5"/>
    <dgm:cxn modelId="{50B6CBD0-A156-4A03-8638-ECFAC1A8CC10}" type="presParOf" srcId="{FF443A4E-4FE3-443C-B9A5-6A45E1D5AB6D}" destId="{E1E0E7FD-66CB-48B6-9B96-73D032A8C87D}" srcOrd="0" destOrd="0" presId="urn:microsoft.com/office/officeart/2005/8/layout/radial5"/>
    <dgm:cxn modelId="{279EA245-A688-4141-B0FA-F7188632EEDD}" type="presParOf" srcId="{FF443A4E-4FE3-443C-B9A5-6A45E1D5AB6D}" destId="{6698977D-1648-4A36-BBDC-D35E198FECE3}" srcOrd="1" destOrd="0" presId="urn:microsoft.com/office/officeart/2005/8/layout/radial5"/>
    <dgm:cxn modelId="{CB334464-2115-4615-897A-803127796E55}" type="presParOf" srcId="{6698977D-1648-4A36-BBDC-D35E198FECE3}" destId="{ADE3A605-A9E6-4738-B02A-D701F0BB0F99}" srcOrd="0" destOrd="0" presId="urn:microsoft.com/office/officeart/2005/8/layout/radial5"/>
    <dgm:cxn modelId="{96871A49-19B1-4BF8-A744-3BF3C49C547A}" type="presParOf" srcId="{FF443A4E-4FE3-443C-B9A5-6A45E1D5AB6D}" destId="{D4B30F94-BAF8-4E4B-9865-7E0A31E852D8}" srcOrd="2" destOrd="0" presId="urn:microsoft.com/office/officeart/2005/8/layout/radial5"/>
    <dgm:cxn modelId="{C0C6A49F-747A-4969-BE36-CD9CE250B153}" type="presParOf" srcId="{FF443A4E-4FE3-443C-B9A5-6A45E1D5AB6D}" destId="{69472D31-53A6-49DA-887F-77D47E196DF7}" srcOrd="3" destOrd="0" presId="urn:microsoft.com/office/officeart/2005/8/layout/radial5"/>
    <dgm:cxn modelId="{E9CA1B13-8029-4A72-B21A-DA323CC099E2}" type="presParOf" srcId="{69472D31-53A6-49DA-887F-77D47E196DF7}" destId="{1C6F1E66-C9CC-4317-8FB9-6F2CB46EB64F}" srcOrd="0" destOrd="0" presId="urn:microsoft.com/office/officeart/2005/8/layout/radial5"/>
    <dgm:cxn modelId="{50B55FC1-AB12-4FB7-B0E7-6C9137EE6866}" type="presParOf" srcId="{FF443A4E-4FE3-443C-B9A5-6A45E1D5AB6D}" destId="{5E98E21F-E41D-4FAC-8A1A-A12F0AFF7B3A}" srcOrd="4" destOrd="0" presId="urn:microsoft.com/office/officeart/2005/8/layout/radial5"/>
    <dgm:cxn modelId="{6F5FD2FD-0540-457D-B8FF-7DC89F9223BE}" type="presParOf" srcId="{FF443A4E-4FE3-443C-B9A5-6A45E1D5AB6D}" destId="{353603D0-1A6B-4201-A904-8D0B9CF08040}" srcOrd="5" destOrd="0" presId="urn:microsoft.com/office/officeart/2005/8/layout/radial5"/>
    <dgm:cxn modelId="{BD3B063F-3908-44BD-8D5F-253F954DE9FD}" type="presParOf" srcId="{353603D0-1A6B-4201-A904-8D0B9CF08040}" destId="{7F7640B8-FCD9-4319-95CF-7DB5AEFEA1E9}" srcOrd="0" destOrd="0" presId="urn:microsoft.com/office/officeart/2005/8/layout/radial5"/>
    <dgm:cxn modelId="{9CFFF8D0-30A5-4FDB-91CB-63E765223C74}" type="presParOf" srcId="{FF443A4E-4FE3-443C-B9A5-6A45E1D5AB6D}" destId="{D666DAA2-B5AC-4C72-8CDF-B2FFD6215F34}" srcOrd="6" destOrd="0" presId="urn:microsoft.com/office/officeart/2005/8/layout/radial5"/>
    <dgm:cxn modelId="{2C849BEC-5FC9-4F44-A665-00C07895F0A8}" type="presParOf" srcId="{FF443A4E-4FE3-443C-B9A5-6A45E1D5AB6D}" destId="{A47D44C1-BEA7-43B4-BFC2-4FF853EA7F4F}" srcOrd="7" destOrd="0" presId="urn:microsoft.com/office/officeart/2005/8/layout/radial5"/>
    <dgm:cxn modelId="{7BAC3B8C-37C6-4ECF-BCB7-D009CBE7E783}" type="presParOf" srcId="{A47D44C1-BEA7-43B4-BFC2-4FF853EA7F4F}" destId="{BCB3741B-FF80-4CB6-9F78-07311D1D8187}" srcOrd="0" destOrd="0" presId="urn:microsoft.com/office/officeart/2005/8/layout/radial5"/>
    <dgm:cxn modelId="{1A7BD2AC-4F23-4BF3-A78D-4CA79BF8B2A2}" type="presParOf" srcId="{FF443A4E-4FE3-443C-B9A5-6A45E1D5AB6D}" destId="{2524783D-B761-4BE8-AF5D-9C029D1EB675}"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0E7FD-66CB-48B6-9B96-73D032A8C87D}">
      <dsp:nvSpPr>
        <dsp:cNvPr id="0" name=""/>
        <dsp:cNvSpPr/>
      </dsp:nvSpPr>
      <dsp:spPr>
        <a:xfrm>
          <a:off x="2661046" y="1086246"/>
          <a:ext cx="773906" cy="77390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Winnipeg General Strike</a:t>
          </a:r>
          <a:endParaRPr lang="en-US" sz="800" kern="1200" dirty="0"/>
        </a:p>
      </dsp:txBody>
      <dsp:txXfrm>
        <a:off x="2774382" y="1199582"/>
        <a:ext cx="547234" cy="547234"/>
      </dsp:txXfrm>
    </dsp:sp>
    <dsp:sp modelId="{6698977D-1648-4A36-BBDC-D35E198FECE3}">
      <dsp:nvSpPr>
        <dsp:cNvPr id="0" name=""/>
        <dsp:cNvSpPr/>
      </dsp:nvSpPr>
      <dsp:spPr>
        <a:xfrm rot="16200000">
          <a:off x="2965694" y="804047"/>
          <a:ext cx="164611" cy="2631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2990386" y="881365"/>
        <a:ext cx="115228" cy="157876"/>
      </dsp:txXfrm>
    </dsp:sp>
    <dsp:sp modelId="{D4B30F94-BAF8-4E4B-9865-7E0A31E852D8}">
      <dsp:nvSpPr>
        <dsp:cNvPr id="0" name=""/>
        <dsp:cNvSpPr/>
      </dsp:nvSpPr>
      <dsp:spPr>
        <a:xfrm>
          <a:off x="2661046" y="1753"/>
          <a:ext cx="773906" cy="77390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Who</a:t>
          </a:r>
          <a:endParaRPr lang="en-US" sz="800" kern="1200" dirty="0"/>
        </a:p>
      </dsp:txBody>
      <dsp:txXfrm>
        <a:off x="2774382" y="115089"/>
        <a:ext cx="547234" cy="547234"/>
      </dsp:txXfrm>
    </dsp:sp>
    <dsp:sp modelId="{69472D31-53A6-49DA-887F-77D47E196DF7}">
      <dsp:nvSpPr>
        <dsp:cNvPr id="0" name=""/>
        <dsp:cNvSpPr/>
      </dsp:nvSpPr>
      <dsp:spPr>
        <a:xfrm>
          <a:off x="3503282" y="1341635"/>
          <a:ext cx="164611" cy="2631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3503282" y="1394261"/>
        <a:ext cx="115228" cy="157876"/>
      </dsp:txXfrm>
    </dsp:sp>
    <dsp:sp modelId="{5E98E21F-E41D-4FAC-8A1A-A12F0AFF7B3A}">
      <dsp:nvSpPr>
        <dsp:cNvPr id="0" name=""/>
        <dsp:cNvSpPr/>
      </dsp:nvSpPr>
      <dsp:spPr>
        <a:xfrm>
          <a:off x="3745540" y="1086246"/>
          <a:ext cx="773906" cy="77390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When</a:t>
          </a:r>
          <a:endParaRPr lang="en-US" sz="800" kern="1200" dirty="0"/>
        </a:p>
      </dsp:txBody>
      <dsp:txXfrm>
        <a:off x="3858876" y="1199582"/>
        <a:ext cx="547234" cy="547234"/>
      </dsp:txXfrm>
    </dsp:sp>
    <dsp:sp modelId="{353603D0-1A6B-4201-A904-8D0B9CF08040}">
      <dsp:nvSpPr>
        <dsp:cNvPr id="0" name=""/>
        <dsp:cNvSpPr/>
      </dsp:nvSpPr>
      <dsp:spPr>
        <a:xfrm rot="5400000">
          <a:off x="2965694" y="1879223"/>
          <a:ext cx="164611" cy="2631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2990386" y="1907158"/>
        <a:ext cx="115228" cy="157876"/>
      </dsp:txXfrm>
    </dsp:sp>
    <dsp:sp modelId="{D666DAA2-B5AC-4C72-8CDF-B2FFD6215F34}">
      <dsp:nvSpPr>
        <dsp:cNvPr id="0" name=""/>
        <dsp:cNvSpPr/>
      </dsp:nvSpPr>
      <dsp:spPr>
        <a:xfrm>
          <a:off x="2661046" y="2170740"/>
          <a:ext cx="773906" cy="77390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Why</a:t>
          </a:r>
          <a:endParaRPr lang="en-US" sz="800" kern="1200" dirty="0"/>
        </a:p>
      </dsp:txBody>
      <dsp:txXfrm>
        <a:off x="2774382" y="2284076"/>
        <a:ext cx="547234" cy="547234"/>
      </dsp:txXfrm>
    </dsp:sp>
    <dsp:sp modelId="{A47D44C1-BEA7-43B4-BFC2-4FF853EA7F4F}">
      <dsp:nvSpPr>
        <dsp:cNvPr id="0" name=""/>
        <dsp:cNvSpPr/>
      </dsp:nvSpPr>
      <dsp:spPr>
        <a:xfrm rot="10800000">
          <a:off x="2428106" y="1341635"/>
          <a:ext cx="164611" cy="2631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2477489" y="1394261"/>
        <a:ext cx="115228" cy="157876"/>
      </dsp:txXfrm>
    </dsp:sp>
    <dsp:sp modelId="{2524783D-B761-4BE8-AF5D-9C029D1EB675}">
      <dsp:nvSpPr>
        <dsp:cNvPr id="0" name=""/>
        <dsp:cNvSpPr/>
      </dsp:nvSpPr>
      <dsp:spPr>
        <a:xfrm>
          <a:off x="1576553" y="1086246"/>
          <a:ext cx="773906" cy="77390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How</a:t>
          </a:r>
          <a:endParaRPr lang="en-US" sz="800" kern="1200" dirty="0"/>
        </a:p>
      </dsp:txBody>
      <dsp:txXfrm>
        <a:off x="1689889" y="1199582"/>
        <a:ext cx="547234" cy="54723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7BDD13-3E38-41A4-BA58-7EE3B55DD85D}"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22E45-290E-4625-ACE4-390E0AAF610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BDD13-3E38-41A4-BA58-7EE3B55DD85D}"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22E45-290E-4625-ACE4-390E0AAF610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BDD13-3E38-41A4-BA58-7EE3B55DD85D}"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22E45-290E-4625-ACE4-390E0AAF610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F7BDD13-3E38-41A4-BA58-7EE3B55DD85D}"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22E45-290E-4625-ACE4-390E0AAF610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7BDD13-3E38-41A4-BA58-7EE3B55DD85D}"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22E45-290E-4625-ACE4-390E0AAF610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7BDD13-3E38-41A4-BA58-7EE3B55DD85D}" type="datetimeFigureOut">
              <a:rPr lang="en-US" smtClean="0"/>
              <a:pPr/>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22E45-290E-4625-ACE4-390E0AAF610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7BDD13-3E38-41A4-BA58-7EE3B55DD85D}" type="datetimeFigureOut">
              <a:rPr lang="en-US" smtClean="0"/>
              <a:pPr/>
              <a:t>2/27/2013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622E45-290E-4625-ACE4-390E0AAF610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7BDD13-3E38-41A4-BA58-7EE3B55DD85D}" type="datetimeFigureOut">
              <a:rPr lang="en-US" smtClean="0"/>
              <a:pPr/>
              <a:t>2/27/2013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22E45-290E-4625-ACE4-390E0AAF610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BDD13-3E38-41A4-BA58-7EE3B55DD85D}" type="datetimeFigureOut">
              <a:rPr lang="en-US" smtClean="0"/>
              <a:pPr/>
              <a:t>2/27/2013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22E45-290E-4625-ACE4-390E0AAF610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7BDD13-3E38-41A4-BA58-7EE3B55DD85D}" type="datetimeFigureOut">
              <a:rPr lang="en-US" smtClean="0"/>
              <a:pPr/>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22E45-290E-4625-ACE4-390E0AAF610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7BDD13-3E38-41A4-BA58-7EE3B55DD85D}" type="datetimeFigureOut">
              <a:rPr lang="en-US" smtClean="0"/>
              <a:pPr/>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22E45-290E-4625-ACE4-390E0AAF6102}" type="slidenum">
              <a:rPr lang="en-US" smtClean="0"/>
              <a:pPr/>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EF7BDD13-3E38-41A4-BA58-7EE3B55DD85D}" type="datetimeFigureOut">
              <a:rPr lang="en-US" smtClean="0"/>
              <a:pPr/>
              <a:t>2/27/2013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8E622E45-290E-4625-ACE4-390E0AAF6102}" type="slidenum">
              <a:rPr lang="en-US" smtClean="0"/>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youtube.com/watch?v=_SQs__ttqL8"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Reconciling Nationalist and Non-Nationalist Loyalties	</a:t>
            </a:r>
            <a:endParaRPr lang="en-US" dirty="0"/>
          </a:p>
        </p:txBody>
      </p:sp>
      <p:sp>
        <p:nvSpPr>
          <p:cNvPr id="3" name="Subtitle 2"/>
          <p:cNvSpPr>
            <a:spLocks noGrp="1"/>
          </p:cNvSpPr>
          <p:nvPr>
            <p:ph type="subTitle" idx="1"/>
          </p:nvPr>
        </p:nvSpPr>
        <p:spPr/>
        <p:txBody>
          <a:bodyPr/>
          <a:lstStyle/>
          <a:p>
            <a:pPr algn="ctr"/>
            <a:r>
              <a:rPr lang="en-US" dirty="0" smtClean="0"/>
              <a:t>Chapter 4</a:t>
            </a:r>
            <a:endParaRPr lang="en-US" dirty="0"/>
          </a:p>
        </p:txBody>
      </p:sp>
    </p:spTree>
    <p:extLst>
      <p:ext uri="{BB962C8B-B14F-4D97-AF65-F5344CB8AC3E}">
        <p14:creationId xmlns:p14="http://schemas.microsoft.com/office/powerpoint/2010/main" val="771803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CA" dirty="0" smtClean="0"/>
              <a:t>The oil sands and cultural loyalties</a:t>
            </a:r>
            <a:endParaRPr lang="en-CA" dirty="0"/>
          </a:p>
        </p:txBody>
      </p:sp>
      <p:sp>
        <p:nvSpPr>
          <p:cNvPr id="6" name="Content Placeholder 5"/>
          <p:cNvSpPr>
            <a:spLocks noGrp="1"/>
          </p:cNvSpPr>
          <p:nvPr>
            <p:ph sz="half" idx="1"/>
          </p:nvPr>
        </p:nvSpPr>
        <p:spPr/>
        <p:txBody>
          <a:bodyPr/>
          <a:lstStyle/>
          <a:p>
            <a:r>
              <a:rPr lang="en-CA" dirty="0" smtClean="0"/>
              <a:t>Development has tested First Nations’ people’s loyalty to their traditional ways of life and culture.</a:t>
            </a:r>
          </a:p>
          <a:p>
            <a:r>
              <a:rPr lang="en-CA" dirty="0" smtClean="0"/>
              <a:t>The oil sands have provided jobs, but have also caused pollution, used up a lot of water and have made it difficult to hunt and trap.</a:t>
            </a:r>
            <a:endParaRPr lang="en-CA" dirty="0"/>
          </a:p>
        </p:txBody>
      </p:sp>
      <p:sp>
        <p:nvSpPr>
          <p:cNvPr id="7" name="Content Placeholder 6"/>
          <p:cNvSpPr>
            <a:spLocks noGrp="1"/>
          </p:cNvSpPr>
          <p:nvPr>
            <p:ph sz="half" idx="2"/>
          </p:nvPr>
        </p:nvSpPr>
        <p:spPr>
          <a:xfrm>
            <a:off x="4663281" y="2438400"/>
            <a:ext cx="3469242" cy="2895600"/>
          </a:xfrm>
        </p:spPr>
        <p:txBody>
          <a:bodyPr/>
          <a:lstStyle/>
          <a:p>
            <a:endParaRPr lang="en-CA" dirty="0"/>
          </a:p>
        </p:txBody>
      </p:sp>
      <p:pic>
        <p:nvPicPr>
          <p:cNvPr id="1026" name="Picture 2" descr="C:\Users\Sevigny\Desktop\thumbnailCAFFG02X.jpg"/>
          <p:cNvPicPr>
            <a:picLocks noChangeAspect="1" noChangeArrowheads="1"/>
          </p:cNvPicPr>
          <p:nvPr/>
        </p:nvPicPr>
        <p:blipFill>
          <a:blip r:embed="rId2" cstate="print"/>
          <a:srcRect/>
          <a:stretch>
            <a:fillRect/>
          </a:stretch>
        </p:blipFill>
        <p:spPr bwMode="auto">
          <a:xfrm>
            <a:off x="4572000" y="2438400"/>
            <a:ext cx="4343400" cy="2895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Watch CBC Doc Zone – Tar Sands The selling of AB</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18942355"/>
              </p:ext>
            </p:extLst>
          </p:nvPr>
        </p:nvGraphicFramePr>
        <p:xfrm>
          <a:off x="914400" y="2133600"/>
          <a:ext cx="7124700" cy="4297680"/>
        </p:xfrm>
        <a:graphic>
          <a:graphicData uri="http://schemas.openxmlformats.org/drawingml/2006/table">
            <a:tbl>
              <a:tblPr firstRow="1" bandRow="1">
                <a:tableStyleId>{5C22544A-7EE6-4342-B048-85BDC9FD1C3A}</a:tableStyleId>
              </a:tblPr>
              <a:tblGrid>
                <a:gridCol w="3562350"/>
                <a:gridCol w="3562350"/>
              </a:tblGrid>
              <a:tr h="370840">
                <a:tc>
                  <a:txBody>
                    <a:bodyPr/>
                    <a:lstStyle/>
                    <a:p>
                      <a:r>
                        <a:rPr lang="en-US" dirty="0" smtClean="0"/>
                        <a:t>Positive</a:t>
                      </a:r>
                      <a:r>
                        <a:rPr lang="en-US" baseline="0" dirty="0" smtClean="0"/>
                        <a:t> effects of Oil Sand Development</a:t>
                      </a:r>
                      <a:endParaRPr lang="en-US" dirty="0"/>
                    </a:p>
                  </a:txBody>
                  <a:tcPr/>
                </a:tc>
                <a:tc>
                  <a:txBody>
                    <a:bodyPr/>
                    <a:lstStyle/>
                    <a:p>
                      <a:r>
                        <a:rPr lang="en-US" dirty="0" smtClean="0"/>
                        <a:t>Negative effects of Oil Sand Development</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smtClean="0"/>
                    </a:p>
                    <a:p>
                      <a:endParaRPr lang="en-US" dirty="0" smtClean="0"/>
                    </a:p>
                    <a:p>
                      <a:endParaRPr lang="en-US" dirty="0"/>
                    </a:p>
                  </a:txBody>
                  <a:tcPr/>
                </a:tc>
              </a:tr>
            </a:tbl>
          </a:graphicData>
        </a:graphic>
      </p:graphicFrame>
    </p:spTree>
    <p:extLst>
      <p:ext uri="{BB962C8B-B14F-4D97-AF65-F5344CB8AC3E}">
        <p14:creationId xmlns:p14="http://schemas.microsoft.com/office/powerpoint/2010/main" val="658549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Support Oil Sand Development in Alberta?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438400"/>
            <a:ext cx="4951413" cy="3296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910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With Contending Loyalties</a:t>
            </a:r>
            <a:endParaRPr lang="en-US" dirty="0"/>
          </a:p>
        </p:txBody>
      </p:sp>
      <p:sp>
        <p:nvSpPr>
          <p:cNvPr id="3" name="Content Placeholder 2"/>
          <p:cNvSpPr>
            <a:spLocks noGrp="1"/>
          </p:cNvSpPr>
          <p:nvPr>
            <p:ph idx="1"/>
          </p:nvPr>
        </p:nvSpPr>
        <p:spPr>
          <a:xfrm>
            <a:off x="1009443" y="1807361"/>
            <a:ext cx="7125112" cy="2840839"/>
          </a:xfrm>
        </p:spPr>
        <p:txBody>
          <a:bodyPr/>
          <a:lstStyle/>
          <a:p>
            <a:r>
              <a:rPr lang="en-US" b="1" dirty="0" smtClean="0"/>
              <a:t>How does an individual choose 1 loyalty over another?</a:t>
            </a:r>
          </a:p>
          <a:p>
            <a:pPr lvl="1"/>
            <a:r>
              <a:rPr lang="en-US" dirty="0" smtClean="0"/>
              <a:t>To deal with contending nationalist loyalties, people often have to sacrifice an important part of their identity.</a:t>
            </a:r>
          </a:p>
          <a:p>
            <a:pPr lvl="1"/>
            <a:r>
              <a:rPr lang="en-US" dirty="0" smtClean="0"/>
              <a:t>This often leads to feelings of </a:t>
            </a:r>
            <a:r>
              <a:rPr lang="en-US" b="1" dirty="0" smtClean="0"/>
              <a:t>alienation – </a:t>
            </a:r>
            <a:r>
              <a:rPr lang="en-US" dirty="0" smtClean="0"/>
              <a:t>feelings of being on the outside or left out.  </a:t>
            </a:r>
          </a:p>
          <a:p>
            <a:pPr lvl="1"/>
            <a:r>
              <a:rPr lang="en-US" dirty="0" smtClean="0"/>
              <a:t>Michael Jean used her coat of arms to include both nationalist and non-nationalist symbols (see page 97)</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757304"/>
            <a:ext cx="152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6650" y="4757304"/>
            <a:ext cx="2956699" cy="183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402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about Change in the Nation (page 98)</a:t>
            </a:r>
            <a:endParaRPr lang="en-US" dirty="0"/>
          </a:p>
        </p:txBody>
      </p:sp>
      <p:sp>
        <p:nvSpPr>
          <p:cNvPr id="3" name="Content Placeholder 2"/>
          <p:cNvSpPr>
            <a:spLocks noGrp="1"/>
          </p:cNvSpPr>
          <p:nvPr>
            <p:ph idx="1"/>
          </p:nvPr>
        </p:nvSpPr>
        <p:spPr>
          <a:xfrm>
            <a:off x="1009443" y="1807361"/>
            <a:ext cx="7125112" cy="3298039"/>
          </a:xfrm>
        </p:spPr>
        <p:txBody>
          <a:bodyPr/>
          <a:lstStyle/>
          <a:p>
            <a:r>
              <a:rPr lang="en-US" dirty="0" smtClean="0"/>
              <a:t>Some people try to change their nation to accommodate non-nationalist loyalties.</a:t>
            </a:r>
          </a:p>
          <a:p>
            <a:pPr lvl="1"/>
            <a:r>
              <a:rPr lang="en-US" dirty="0" err="1" smtClean="0"/>
              <a:t>Eg</a:t>
            </a:r>
            <a:r>
              <a:rPr lang="en-US" dirty="0" smtClean="0"/>
              <a:t>. Fighting for First Nations women</a:t>
            </a:r>
          </a:p>
          <a:p>
            <a:pPr lvl="1"/>
            <a:r>
              <a:rPr lang="en-US" dirty="0" smtClean="0"/>
              <a:t>Black History month, Michael Jean praised black people in Canada for fighting for rights.</a:t>
            </a:r>
            <a:endParaRPr lang="en-US" dirty="0"/>
          </a:p>
        </p:txBody>
      </p:sp>
    </p:spTree>
    <p:extLst>
      <p:ext uri="{BB962C8B-B14F-4D97-AF65-F5344CB8AC3E}">
        <p14:creationId xmlns:p14="http://schemas.microsoft.com/office/powerpoint/2010/main" val="408845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Segregation (page 99)</a:t>
            </a:r>
            <a:endParaRPr lang="en-US" dirty="0"/>
          </a:p>
        </p:txBody>
      </p:sp>
      <p:sp>
        <p:nvSpPr>
          <p:cNvPr id="3" name="Content Placeholder 2"/>
          <p:cNvSpPr>
            <a:spLocks noGrp="1"/>
          </p:cNvSpPr>
          <p:nvPr>
            <p:ph idx="1"/>
          </p:nvPr>
        </p:nvSpPr>
        <p:spPr>
          <a:xfrm>
            <a:off x="1009443" y="1807361"/>
            <a:ext cx="7125112" cy="2307439"/>
          </a:xfrm>
        </p:spPr>
        <p:txBody>
          <a:bodyPr>
            <a:normAutofit lnSpcReduction="10000"/>
          </a:bodyPr>
          <a:lstStyle/>
          <a:p>
            <a:r>
              <a:rPr lang="en-US" dirty="0" smtClean="0"/>
              <a:t>Fighting for a Sense of Belonging – South African policy but was present in the American South</a:t>
            </a:r>
          </a:p>
          <a:p>
            <a:pPr lvl="1"/>
            <a:r>
              <a:rPr lang="en-US" dirty="0" smtClean="0"/>
              <a:t>1957, segregation- forced separation of racial groups occurred in Central High School in Little Rock, Arkansas.</a:t>
            </a:r>
          </a:p>
          <a:p>
            <a:pPr lvl="1"/>
            <a:r>
              <a:rPr lang="en-US" dirty="0" smtClean="0"/>
              <a:t>9 black teenagers became the first blacks to attend the school.</a:t>
            </a:r>
          </a:p>
          <a:p>
            <a:pPr lvl="1"/>
            <a:r>
              <a:rPr lang="en-US" dirty="0" smtClean="0"/>
              <a:t>Angry whites gathered outside the school, insulting them as they tried to enter the school.  This went on for days.</a:t>
            </a:r>
            <a:endParaRPr lang="en-US" dirty="0"/>
          </a:p>
        </p:txBody>
      </p:sp>
      <p:pic>
        <p:nvPicPr>
          <p:cNvPr id="2052" name="Picture 4" descr="http://img.docstoccdn.com/thumb/orig/1154456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073236"/>
            <a:ext cx="396240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811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Little Rock Nine</a:t>
            </a:r>
            <a:endParaRPr lang="en-US" dirty="0"/>
          </a:p>
        </p:txBody>
      </p:sp>
      <p:sp>
        <p:nvSpPr>
          <p:cNvPr id="3" name="Content Placeholder 2"/>
          <p:cNvSpPr>
            <a:spLocks noGrp="1"/>
          </p:cNvSpPr>
          <p:nvPr>
            <p:ph idx="1"/>
          </p:nvPr>
        </p:nvSpPr>
        <p:spPr>
          <a:xfrm>
            <a:off x="1009443" y="1807361"/>
            <a:ext cx="7125112" cy="1316839"/>
          </a:xfrm>
        </p:spPr>
        <p:txBody>
          <a:bodyPr>
            <a:normAutofit lnSpcReduction="10000"/>
          </a:bodyPr>
          <a:lstStyle/>
          <a:p>
            <a:r>
              <a:rPr lang="en-US" dirty="0" smtClean="0"/>
              <a:t>US president sent in the  army to protect the teens.</a:t>
            </a:r>
          </a:p>
          <a:p>
            <a:r>
              <a:rPr lang="en-US" dirty="0" smtClean="0"/>
              <a:t>Brown Trickery endured this for 5 months (believed in non-violence), finally she started to fight back, was expelled.  </a:t>
            </a:r>
            <a:endParaRPr lang="en-US" dirty="0"/>
          </a:p>
        </p:txBody>
      </p:sp>
      <p:pic>
        <p:nvPicPr>
          <p:cNvPr id="3074" name="Picture 2" descr="http://4.bp.blogspot.com/-E8mPq0Ex7E4/T1DTyjS08HI/AAAAAAAAABg/WcAybM-xn-g/s1600/LittleRockN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966793"/>
            <a:ext cx="4343400" cy="3417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664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Fighting for Religious Freedom</a:t>
            </a:r>
            <a:endParaRPr lang="en-US" dirty="0"/>
          </a:p>
        </p:txBody>
      </p:sp>
      <p:sp>
        <p:nvSpPr>
          <p:cNvPr id="3" name="Content Placeholder 2"/>
          <p:cNvSpPr>
            <a:spLocks noGrp="1"/>
          </p:cNvSpPr>
          <p:nvPr>
            <p:ph idx="1"/>
          </p:nvPr>
        </p:nvSpPr>
        <p:spPr/>
        <p:txBody>
          <a:bodyPr>
            <a:normAutofit lnSpcReduction="10000"/>
          </a:bodyPr>
          <a:lstStyle/>
          <a:p>
            <a:r>
              <a:rPr lang="en-US" dirty="0" smtClean="0"/>
              <a:t>The Charter of Rights and Freedoms now guarantees freedom of religion in Canada.  </a:t>
            </a:r>
          </a:p>
          <a:p>
            <a:r>
              <a:rPr lang="en-US" dirty="0" smtClean="0"/>
              <a:t>Still, gov’t action can affect religious groups in Canada.  </a:t>
            </a:r>
          </a:p>
          <a:p>
            <a:pPr lvl="1"/>
            <a:r>
              <a:rPr lang="en-US" dirty="0" smtClean="0"/>
              <a:t>E.g. 2003 Alberta, like other provinces passed a law requiring a photograph on all driver’s </a:t>
            </a:r>
            <a:r>
              <a:rPr lang="en-US" dirty="0" err="1" smtClean="0"/>
              <a:t>licences</a:t>
            </a:r>
            <a:r>
              <a:rPr lang="en-US" dirty="0" smtClean="0"/>
              <a:t>. But, </a:t>
            </a:r>
            <a:r>
              <a:rPr lang="en-US" dirty="0" err="1" smtClean="0"/>
              <a:t>Hutterites</a:t>
            </a:r>
            <a:r>
              <a:rPr lang="en-US" dirty="0" smtClean="0"/>
              <a:t> i</a:t>
            </a:r>
            <a:r>
              <a:rPr lang="en-US" dirty="0"/>
              <a:t>n</a:t>
            </a:r>
            <a:r>
              <a:rPr lang="en-US" dirty="0" smtClean="0"/>
              <a:t> Wilson Siding Colony in southern Alberta fought this ruling as from their perspective, the bible prohibits them from willingly having their picture taken.  </a:t>
            </a:r>
          </a:p>
          <a:p>
            <a:pPr marL="457200" lvl="1" indent="0">
              <a:buNone/>
            </a:pPr>
            <a:r>
              <a:rPr lang="en-US" dirty="0" smtClean="0"/>
              <a:t>**obeying the law would mean violating their religious beliefs.  But following their religious beliefs would mean they could not have a driver’s </a:t>
            </a:r>
            <a:r>
              <a:rPr lang="en-US" dirty="0" err="1" smtClean="0"/>
              <a:t>licence</a:t>
            </a:r>
            <a:r>
              <a:rPr lang="en-US" dirty="0" smtClean="0"/>
              <a:t>. </a:t>
            </a:r>
          </a:p>
          <a:p>
            <a:pPr lvl="1"/>
            <a:r>
              <a:rPr lang="en-US" dirty="0" smtClean="0"/>
              <a:t>Charter of Rights and Freedoms favored the </a:t>
            </a:r>
            <a:r>
              <a:rPr lang="en-US" dirty="0" err="1" smtClean="0"/>
              <a:t>Hutterites</a:t>
            </a:r>
            <a:r>
              <a:rPr lang="en-US" dirty="0"/>
              <a:t> </a:t>
            </a:r>
            <a:r>
              <a:rPr lang="en-US" dirty="0" smtClean="0"/>
              <a:t>but has since been handed over to the Supreme Court of Canada.  </a:t>
            </a:r>
          </a:p>
        </p:txBody>
      </p:sp>
    </p:spTree>
    <p:extLst>
      <p:ext uri="{BB962C8B-B14F-4D97-AF65-F5344CB8AC3E}">
        <p14:creationId xmlns:p14="http://schemas.microsoft.com/office/powerpoint/2010/main" val="2529016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Reconciliation Work</a:t>
            </a:r>
            <a:endParaRPr lang="en-US" dirty="0"/>
          </a:p>
        </p:txBody>
      </p:sp>
      <p:sp>
        <p:nvSpPr>
          <p:cNvPr id="3" name="Content Placeholder 2"/>
          <p:cNvSpPr>
            <a:spLocks noGrp="1"/>
          </p:cNvSpPr>
          <p:nvPr>
            <p:ph idx="1"/>
          </p:nvPr>
        </p:nvSpPr>
        <p:spPr>
          <a:xfrm>
            <a:off x="1009443" y="1807361"/>
            <a:ext cx="7125112" cy="2917039"/>
          </a:xfrm>
        </p:spPr>
        <p:txBody>
          <a:bodyPr>
            <a:normAutofit/>
          </a:bodyPr>
          <a:lstStyle/>
          <a:p>
            <a:r>
              <a:rPr lang="en-US" dirty="0" smtClean="0"/>
              <a:t>Task 1:  Watch the video on Maher </a:t>
            </a:r>
            <a:r>
              <a:rPr lang="en-US" dirty="0" err="1" smtClean="0"/>
              <a:t>Arar</a:t>
            </a:r>
            <a:r>
              <a:rPr lang="en-US" dirty="0" smtClean="0"/>
              <a:t>….Summarize the events that effected Maher </a:t>
            </a:r>
            <a:r>
              <a:rPr lang="en-US" dirty="0" err="1" smtClean="0"/>
              <a:t>Arar</a:t>
            </a:r>
            <a:r>
              <a:rPr lang="en-US" dirty="0" smtClean="0"/>
              <a:t> (point form), and the outcome.</a:t>
            </a:r>
          </a:p>
          <a:p>
            <a:r>
              <a:rPr lang="en-US" dirty="0" smtClean="0"/>
              <a:t>Why was </a:t>
            </a:r>
            <a:r>
              <a:rPr lang="en-US" dirty="0" err="1" smtClean="0"/>
              <a:t>Arar</a:t>
            </a:r>
            <a:r>
              <a:rPr lang="en-US" dirty="0" smtClean="0"/>
              <a:t> targeted?</a:t>
            </a:r>
            <a:endParaRPr lang="en-US" dirty="0"/>
          </a:p>
          <a:p>
            <a:r>
              <a:rPr lang="en-US" dirty="0" smtClean="0"/>
              <a:t>Why did the Canadian and American Gov’t act as they did?</a:t>
            </a:r>
            <a:endParaRPr lang="en-US" dirty="0"/>
          </a:p>
        </p:txBody>
      </p:sp>
      <p:pic>
        <p:nvPicPr>
          <p:cNvPr id="1026" name="Picture 2" descr="http://thetyee.cachefly.net/News/2006/09/22/MaherAr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279" y="4059936"/>
            <a:ext cx="2456121" cy="211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515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6600" y="2209800"/>
            <a:ext cx="2971800" cy="1877437"/>
          </a:xfrm>
          <a:prstGeom prst="rect">
            <a:avLst/>
          </a:prstGeom>
          <a:noFill/>
          <a:ln>
            <a:solidFill>
              <a:schemeClr val="tx1">
                <a:lumMod val="75000"/>
              </a:schemeClr>
            </a:solidFill>
          </a:ln>
        </p:spPr>
        <p:txBody>
          <a:bodyPr wrap="square" rtlCol="0">
            <a:spAutoFit/>
          </a:bodyPr>
          <a:lstStyle/>
          <a:p>
            <a:pPr algn="ctr"/>
            <a:endParaRPr lang="en-US" dirty="0" smtClean="0"/>
          </a:p>
          <a:p>
            <a:pPr algn="ctr"/>
            <a:r>
              <a:rPr lang="en-US" sz="2000" dirty="0" smtClean="0"/>
              <a:t>What are Non-</a:t>
            </a:r>
          </a:p>
          <a:p>
            <a:pPr algn="ctr"/>
            <a:endParaRPr lang="en-US" sz="2000" dirty="0" smtClean="0"/>
          </a:p>
          <a:p>
            <a:pPr algn="ctr"/>
            <a:r>
              <a:rPr lang="en-US" sz="2000" dirty="0" smtClean="0"/>
              <a:t>Nationalist loyalties?</a:t>
            </a:r>
          </a:p>
          <a:p>
            <a:pPr algn="ctr"/>
            <a:endParaRPr lang="en-US" sz="2000" dirty="0"/>
          </a:p>
          <a:p>
            <a:pPr algn="ctr"/>
            <a:endParaRPr lang="en-US" dirty="0"/>
          </a:p>
        </p:txBody>
      </p:sp>
      <p:grpSp>
        <p:nvGrpSpPr>
          <p:cNvPr id="9" name="Group 8"/>
          <p:cNvGrpSpPr/>
          <p:nvPr/>
        </p:nvGrpSpPr>
        <p:grpSpPr>
          <a:xfrm>
            <a:off x="203200" y="457199"/>
            <a:ext cx="2692400" cy="2663032"/>
            <a:chOff x="203200" y="457199"/>
            <a:chExt cx="2692400" cy="2663032"/>
          </a:xfrm>
        </p:grpSpPr>
        <p:pic>
          <p:nvPicPr>
            <p:cNvPr id="1026" name="Picture 2" descr="\\FS-SJ\StaffDirectory\paulsevigny\Desktop\imagesCADQ96E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457199"/>
              <a:ext cx="2692400" cy="20167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3200" y="2473900"/>
              <a:ext cx="2692400" cy="646331"/>
            </a:xfrm>
            <a:prstGeom prst="rect">
              <a:avLst/>
            </a:prstGeom>
            <a:noFill/>
          </p:spPr>
          <p:txBody>
            <a:bodyPr wrap="square" rtlCol="0">
              <a:spAutoFit/>
            </a:bodyPr>
            <a:lstStyle/>
            <a:p>
              <a:pPr algn="ctr"/>
              <a:r>
                <a:rPr lang="en-US" dirty="0" smtClean="0"/>
                <a:t>Regional loyalty</a:t>
              </a:r>
            </a:p>
            <a:p>
              <a:pPr algn="ctr"/>
              <a:r>
                <a:rPr lang="en-US" dirty="0" smtClean="0"/>
                <a:t>Alberta Oil Sands</a:t>
              </a:r>
              <a:endParaRPr lang="en-US" dirty="0"/>
            </a:p>
          </p:txBody>
        </p:sp>
      </p:grpSp>
      <p:pic>
        <p:nvPicPr>
          <p:cNvPr id="1027" name="Picture 3" descr="\\FS-SJ\StaffDirectory\paulsevigny\Desktop\imagesCA8BA1U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999" y="3792148"/>
            <a:ext cx="2514601" cy="18192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80999" y="5611423"/>
            <a:ext cx="2514601" cy="369332"/>
          </a:xfrm>
          <a:prstGeom prst="rect">
            <a:avLst/>
          </a:prstGeom>
          <a:noFill/>
        </p:spPr>
        <p:txBody>
          <a:bodyPr wrap="square" rtlCol="0">
            <a:spAutoFit/>
          </a:bodyPr>
          <a:lstStyle/>
          <a:p>
            <a:pPr algn="ctr"/>
            <a:r>
              <a:rPr lang="en-US" dirty="0" smtClean="0"/>
              <a:t>Cultural loyalty</a:t>
            </a:r>
            <a:endParaRPr lang="en-US" dirty="0"/>
          </a:p>
        </p:txBody>
      </p:sp>
      <p:pic>
        <p:nvPicPr>
          <p:cNvPr id="1028" name="Picture 4" descr="\\FS-SJ\StaffDirectory\paulsevigny\Desktop\imagesCAHXJQD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838" y="228600"/>
            <a:ext cx="2609850" cy="1752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65838" y="1981200"/>
            <a:ext cx="2609850" cy="369332"/>
          </a:xfrm>
          <a:prstGeom prst="rect">
            <a:avLst/>
          </a:prstGeom>
          <a:noFill/>
        </p:spPr>
        <p:txBody>
          <a:bodyPr wrap="square" rtlCol="0">
            <a:spAutoFit/>
          </a:bodyPr>
          <a:lstStyle/>
          <a:p>
            <a:pPr algn="ctr"/>
            <a:r>
              <a:rPr lang="en-US" dirty="0" smtClean="0"/>
              <a:t>Ethnic Loyalty</a:t>
            </a:r>
            <a:endParaRPr lang="en-US" dirty="0"/>
          </a:p>
        </p:txBody>
      </p:sp>
      <p:pic>
        <p:nvPicPr>
          <p:cNvPr id="1029" name="Picture 5" descr="\\FS-SJ\StaffDirectory\paulsevigny\Desktop\imagesCA7MH6S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4539238"/>
            <a:ext cx="2590800" cy="145084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276600" y="5990086"/>
            <a:ext cx="2590800" cy="646331"/>
          </a:xfrm>
          <a:prstGeom prst="rect">
            <a:avLst/>
          </a:prstGeom>
          <a:noFill/>
        </p:spPr>
        <p:txBody>
          <a:bodyPr wrap="square" rtlCol="0">
            <a:spAutoFit/>
          </a:bodyPr>
          <a:lstStyle/>
          <a:p>
            <a:pPr algn="ctr"/>
            <a:r>
              <a:rPr lang="en-US" dirty="0" smtClean="0"/>
              <a:t>Class Loyalty</a:t>
            </a:r>
          </a:p>
          <a:p>
            <a:pPr algn="ctr"/>
            <a:r>
              <a:rPr lang="en-US" dirty="0" smtClean="0"/>
              <a:t>Occupy Movement</a:t>
            </a:r>
            <a:endParaRPr lang="en-US" dirty="0"/>
          </a:p>
        </p:txBody>
      </p:sp>
      <p:pic>
        <p:nvPicPr>
          <p:cNvPr id="1030" name="Picture 6" descr="\\FS-SJ\StaffDirectory\paulsevigny\Desktop\basilic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9045" y="3148518"/>
            <a:ext cx="2475502" cy="17909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399045" y="4939506"/>
            <a:ext cx="2475502" cy="646331"/>
          </a:xfrm>
          <a:prstGeom prst="rect">
            <a:avLst/>
          </a:prstGeom>
          <a:noFill/>
        </p:spPr>
        <p:txBody>
          <a:bodyPr wrap="square" rtlCol="0">
            <a:spAutoFit/>
          </a:bodyPr>
          <a:lstStyle/>
          <a:p>
            <a:pPr algn="ctr"/>
            <a:r>
              <a:rPr lang="en-US" dirty="0" smtClean="0"/>
              <a:t>Religious loyalty</a:t>
            </a:r>
          </a:p>
          <a:p>
            <a:pPr algn="ctr"/>
            <a:r>
              <a:rPr lang="en-US" dirty="0" smtClean="0"/>
              <a:t>The Vatican</a:t>
            </a:r>
            <a:endParaRPr lang="en-US" dirty="0"/>
          </a:p>
        </p:txBody>
      </p:sp>
    </p:spTree>
    <p:extLst>
      <p:ext uri="{BB962C8B-B14F-4D97-AF65-F5344CB8AC3E}">
        <p14:creationId xmlns:p14="http://schemas.microsoft.com/office/powerpoint/2010/main" val="767336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057400"/>
            <a:ext cx="7117180" cy="2262780"/>
          </a:xfrm>
        </p:spPr>
        <p:txBody>
          <a:bodyPr/>
          <a:lstStyle/>
          <a:p>
            <a:pPr algn="ctr"/>
            <a:r>
              <a:rPr lang="en-US" dirty="0" smtClean="0"/>
              <a:t>How do Nationalist and Non-Nationalist loyalties contend (compete)?</a:t>
            </a:r>
            <a:endParaRPr lang="en-US" dirty="0"/>
          </a:p>
        </p:txBody>
      </p:sp>
    </p:spTree>
    <p:extLst>
      <p:ext uri="{BB962C8B-B14F-4D97-AF65-F5344CB8AC3E}">
        <p14:creationId xmlns:p14="http://schemas.microsoft.com/office/powerpoint/2010/main" val="1513232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smtClean="0"/>
              <a:t>When class and nationalist loyalties compete</a:t>
            </a:r>
            <a:endParaRPr lang="en-US" sz="2000" dirty="0"/>
          </a:p>
        </p:txBody>
      </p:sp>
      <p:sp>
        <p:nvSpPr>
          <p:cNvPr id="6" name="Text Placeholder 5"/>
          <p:cNvSpPr>
            <a:spLocks noGrp="1"/>
          </p:cNvSpPr>
          <p:nvPr>
            <p:ph sz="half" idx="1"/>
          </p:nvPr>
        </p:nvSpPr>
        <p:spPr/>
        <p:txBody>
          <a:bodyPr>
            <a:normAutofit fontScale="85000" lnSpcReduction="10000"/>
          </a:bodyPr>
          <a:lstStyle/>
          <a:p>
            <a:pPr marL="0" indent="0">
              <a:buNone/>
            </a:pPr>
            <a:endParaRPr lang="en-US" dirty="0" smtClean="0"/>
          </a:p>
          <a:p>
            <a:r>
              <a:rPr lang="en-US" sz="1700" dirty="0" smtClean="0"/>
              <a:t>Classes are a way of dividing society according to wealth or status or education …</a:t>
            </a:r>
          </a:p>
          <a:p>
            <a:r>
              <a:rPr lang="en-US" sz="1900" dirty="0" smtClean="0">
                <a:solidFill>
                  <a:schemeClr val="bg1"/>
                </a:solidFill>
              </a:rPr>
              <a:t>The Winnipeg General Strike:</a:t>
            </a:r>
          </a:p>
          <a:p>
            <a:pPr lvl="1">
              <a:buFont typeface="Wingdings" pitchFamily="2" charset="2"/>
              <a:buChar char="Ø"/>
            </a:pPr>
            <a:r>
              <a:rPr lang="en-US" sz="1700" dirty="0" smtClean="0"/>
              <a:t>Just after WW1</a:t>
            </a:r>
          </a:p>
          <a:p>
            <a:pPr lvl="1">
              <a:buFont typeface="Wingdings" pitchFamily="2" charset="2"/>
              <a:buChar char="Ø"/>
            </a:pPr>
            <a:r>
              <a:rPr lang="en-US" sz="1700" dirty="0" smtClean="0"/>
              <a:t>Most people were poor and wanted to be protected by unions and many people went out on strike (stopped working)</a:t>
            </a:r>
          </a:p>
          <a:p>
            <a:pPr lvl="1">
              <a:buFont typeface="Wingdings" pitchFamily="2" charset="2"/>
              <a:buChar char="Ø"/>
            </a:pPr>
            <a:r>
              <a:rPr lang="en-US" sz="1700" dirty="0" smtClean="0"/>
              <a:t>Employers didn’t want unions, so they called the RCMP: 2 were killed, 30 were injured and the strike was broken.</a:t>
            </a:r>
            <a:endParaRPr lang="en-US" sz="1700" dirty="0"/>
          </a:p>
        </p:txBody>
      </p:sp>
      <p:sp>
        <p:nvSpPr>
          <p:cNvPr id="7" name="Content Placeholder 6"/>
          <p:cNvSpPr>
            <a:spLocks noGrp="1"/>
          </p:cNvSpPr>
          <p:nvPr>
            <p:ph sz="half" idx="2"/>
          </p:nvPr>
        </p:nvSpPr>
        <p:spPr/>
        <p:txBody>
          <a:bodyPr>
            <a:normAutofit fontScale="85000" lnSpcReduction="10000"/>
          </a:bodyPr>
          <a:lstStyle/>
          <a:p>
            <a:endParaRPr lang="en-US" dirty="0" smtClean="0"/>
          </a:p>
        </p:txBody>
      </p:sp>
      <p:pic>
        <p:nvPicPr>
          <p:cNvPr id="2050" name="Picture 2" descr="\\FS-SJ\StaffDirectory\paulsevigny\Desktop\imagesCAY666V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2700" y="1590675"/>
            <a:ext cx="2466975" cy="18573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S-SJ\StaffDirectory\paulsevigny\Desktop\imagesCAUV929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2700" y="4333706"/>
            <a:ext cx="2339988" cy="210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900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Watch The Winnipeg General Strike (part 1 and 2)</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533253415"/>
              </p:ext>
            </p:extLst>
          </p:nvPr>
        </p:nvGraphicFramePr>
        <p:xfrm>
          <a:off x="1009650" y="1806575"/>
          <a:ext cx="7124700" cy="4846320"/>
        </p:xfrm>
        <a:graphic>
          <a:graphicData uri="http://schemas.openxmlformats.org/drawingml/2006/table">
            <a:tbl>
              <a:tblPr firstRow="1" bandRow="1">
                <a:tableStyleId>{5C22544A-7EE6-4342-B048-85BDC9FD1C3A}</a:tableStyleId>
              </a:tblPr>
              <a:tblGrid>
                <a:gridCol w="7124700"/>
              </a:tblGrid>
              <a:tr h="370840">
                <a:tc>
                  <a:txBody>
                    <a:bodyPr/>
                    <a:lstStyle/>
                    <a:p>
                      <a:r>
                        <a:rPr lang="en-US" dirty="0" smtClean="0"/>
                        <a:t>10 key ideas about the Winnipeg General Strike…5w’s</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r>
            </a:tbl>
          </a:graphicData>
        </a:graphic>
      </p:graphicFrame>
      <p:graphicFrame>
        <p:nvGraphicFramePr>
          <p:cNvPr id="2" name="Diagram 1"/>
          <p:cNvGraphicFramePr/>
          <p:nvPr>
            <p:extLst>
              <p:ext uri="{D42A27DB-BD31-4B8C-83A1-F6EECF244321}">
                <p14:modId xmlns:p14="http://schemas.microsoft.com/office/powerpoint/2010/main" val="1561701030"/>
              </p:ext>
            </p:extLst>
          </p:nvPr>
        </p:nvGraphicFramePr>
        <p:xfrm>
          <a:off x="1524000" y="2514600"/>
          <a:ext cx="6096000" cy="294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7940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When Religious and Nationalist Loyalties Compete</a:t>
            </a:r>
            <a:endParaRPr lang="en-US" dirty="0"/>
          </a:p>
        </p:txBody>
      </p:sp>
      <p:sp>
        <p:nvSpPr>
          <p:cNvPr id="6" name="Content Placeholder 5"/>
          <p:cNvSpPr>
            <a:spLocks noGrp="1"/>
          </p:cNvSpPr>
          <p:nvPr>
            <p:ph sz="half" idx="1"/>
          </p:nvPr>
        </p:nvSpPr>
        <p:spPr/>
        <p:txBody>
          <a:bodyPr>
            <a:normAutofit fontScale="92500"/>
          </a:bodyPr>
          <a:lstStyle/>
          <a:p>
            <a:r>
              <a:rPr lang="en-US" sz="1600" dirty="0" smtClean="0">
                <a:solidFill>
                  <a:schemeClr val="bg1"/>
                </a:solidFill>
              </a:rPr>
              <a:t>Religious Loyalties in Northern Ireland</a:t>
            </a:r>
          </a:p>
          <a:p>
            <a:pPr lvl="1">
              <a:buFont typeface="Wingdings" pitchFamily="2" charset="2"/>
              <a:buChar char="Ø"/>
            </a:pPr>
            <a:r>
              <a:rPr lang="en-US" sz="1400" dirty="0" smtClean="0"/>
              <a:t>In the 16</a:t>
            </a:r>
            <a:r>
              <a:rPr lang="en-US" sz="1400" baseline="30000" dirty="0" smtClean="0"/>
              <a:t>th</a:t>
            </a:r>
            <a:r>
              <a:rPr lang="en-US" sz="1400" dirty="0" smtClean="0"/>
              <a:t> Century, Great Britain, which was Protestant, ruled Ireland, which was Catholic</a:t>
            </a:r>
          </a:p>
          <a:p>
            <a:pPr lvl="1">
              <a:buFont typeface="Wingdings" pitchFamily="2" charset="2"/>
              <a:buChar char="Ø"/>
            </a:pPr>
            <a:r>
              <a:rPr lang="en-US" sz="1400" dirty="0" smtClean="0"/>
              <a:t>There was lots of conflict; for example, Catholics were forced to move away from their home to a less favorable part of the country.</a:t>
            </a:r>
          </a:p>
          <a:p>
            <a:pPr lvl="1">
              <a:buFont typeface="Wingdings" pitchFamily="2" charset="2"/>
              <a:buChar char="Ø"/>
            </a:pPr>
            <a:r>
              <a:rPr lang="en-US" sz="1400" dirty="0" smtClean="0"/>
              <a:t>There was murderous violence from the 1960’s until 1999, a period called the Troubles.</a:t>
            </a:r>
          </a:p>
          <a:p>
            <a:pPr lvl="1">
              <a:buFont typeface="Wingdings" pitchFamily="2" charset="2"/>
              <a:buChar char="Ø"/>
            </a:pPr>
            <a:r>
              <a:rPr lang="en-US" sz="1400" dirty="0" smtClean="0"/>
              <a:t>They eventually negotiated a peace.</a:t>
            </a:r>
          </a:p>
          <a:p>
            <a:pPr lvl="1">
              <a:buFont typeface="Wingdings" pitchFamily="2" charset="2"/>
              <a:buChar char="Ø"/>
            </a:pPr>
            <a:endParaRPr lang="en-US" dirty="0"/>
          </a:p>
        </p:txBody>
      </p:sp>
      <p:sp>
        <p:nvSpPr>
          <p:cNvPr id="7" name="Content Placeholder 6"/>
          <p:cNvSpPr>
            <a:spLocks noGrp="1"/>
          </p:cNvSpPr>
          <p:nvPr>
            <p:ph sz="half" idx="2"/>
          </p:nvPr>
        </p:nvSpPr>
        <p:spPr/>
        <p:txBody>
          <a:bodyPr>
            <a:normAutofit fontScale="925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hlinkClick r:id="rId2"/>
              </a:rPr>
              <a:t>http</a:t>
            </a:r>
            <a:r>
              <a:rPr lang="en-US" dirty="0">
                <a:hlinkClick r:id="rId2"/>
              </a:rPr>
              <a:t>://www.youtube.com/watch?v=_SQs__</a:t>
            </a:r>
            <a:r>
              <a:rPr lang="en-US" dirty="0" smtClean="0">
                <a:hlinkClick r:id="rId2"/>
              </a:rPr>
              <a:t>ttqL8</a:t>
            </a:r>
            <a:endParaRPr lang="en-US" dirty="0" smtClean="0"/>
          </a:p>
        </p:txBody>
      </p:sp>
      <p:pic>
        <p:nvPicPr>
          <p:cNvPr id="3074" name="Picture 2" descr="\\FS-SJ\StaffDirectory\paulsevigny\Desktop\imagesCAO9X49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057400"/>
            <a:ext cx="2719388" cy="2855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629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Regional and National Loyalties Compete</a:t>
            </a:r>
            <a:endParaRPr lang="en-US" dirty="0"/>
          </a:p>
        </p:txBody>
      </p:sp>
      <p:sp>
        <p:nvSpPr>
          <p:cNvPr id="3" name="Content Placeholder 2"/>
          <p:cNvSpPr>
            <a:spLocks noGrp="1"/>
          </p:cNvSpPr>
          <p:nvPr>
            <p:ph sz="half" idx="1"/>
          </p:nvPr>
        </p:nvSpPr>
        <p:spPr>
          <a:xfrm>
            <a:off x="1009442" y="1809749"/>
            <a:ext cx="4248358" cy="3981451"/>
          </a:xfrm>
        </p:spPr>
        <p:txBody>
          <a:bodyPr>
            <a:normAutofit lnSpcReduction="10000"/>
          </a:bodyPr>
          <a:lstStyle/>
          <a:p>
            <a:r>
              <a:rPr lang="en-US" dirty="0" smtClean="0">
                <a:solidFill>
                  <a:schemeClr val="bg1"/>
                </a:solidFill>
              </a:rPr>
              <a:t>Oil, gas and Regional Loyalty</a:t>
            </a:r>
          </a:p>
          <a:p>
            <a:pPr>
              <a:buFont typeface="Wingdings" pitchFamily="2" charset="2"/>
              <a:buChar char="Ø"/>
            </a:pPr>
            <a:r>
              <a:rPr lang="en-US" dirty="0" smtClean="0">
                <a:solidFill>
                  <a:schemeClr val="bg1"/>
                </a:solidFill>
              </a:rPr>
              <a:t>Inflation –prices rise quickly and the dollar buys less</a:t>
            </a:r>
          </a:p>
          <a:p>
            <a:pPr lvl="1">
              <a:buFont typeface="Wingdings" pitchFamily="2" charset="2"/>
              <a:buChar char="Ø"/>
            </a:pPr>
            <a:r>
              <a:rPr lang="en-US" dirty="0" smtClean="0"/>
              <a:t>In 1970, Arab countries stopped selling oil to Western countries, which made the price go up.</a:t>
            </a:r>
          </a:p>
          <a:p>
            <a:pPr lvl="1">
              <a:buFont typeface="Wingdings" pitchFamily="2" charset="2"/>
              <a:buChar char="Ø"/>
            </a:pPr>
            <a:r>
              <a:rPr lang="en-US" dirty="0" smtClean="0"/>
              <a:t>Lots of people throughout Canada lost their jobs, but things were going well in Alberta because of the high price of oil.</a:t>
            </a:r>
          </a:p>
          <a:p>
            <a:pPr lvl="1">
              <a:buFont typeface="Wingdings" pitchFamily="2" charset="2"/>
              <a:buChar char="Ø"/>
            </a:pPr>
            <a:r>
              <a:rPr lang="en-US" dirty="0" smtClean="0"/>
              <a:t>Prime Minister Trudeau decided that Alberta would sell its oil at a lower price, and taxed it heavily.</a:t>
            </a:r>
            <a:endParaRPr lang="en-US" dirty="0"/>
          </a:p>
        </p:txBody>
      </p:sp>
      <p:sp>
        <p:nvSpPr>
          <p:cNvPr id="4" name="Content Placeholder 3"/>
          <p:cNvSpPr>
            <a:spLocks noGrp="1"/>
          </p:cNvSpPr>
          <p:nvPr>
            <p:ph sz="half" idx="2"/>
          </p:nvPr>
        </p:nvSpPr>
        <p:spPr>
          <a:xfrm>
            <a:off x="5333999" y="2209799"/>
            <a:ext cx="2798523" cy="2971801"/>
          </a:xfrm>
        </p:spPr>
        <p:txBody>
          <a:bodyPr>
            <a:normAutofit lnSpcReduction="10000"/>
          </a:bodyPr>
          <a:lstStyle/>
          <a:p>
            <a:endParaRPr lang="en-US" dirty="0"/>
          </a:p>
        </p:txBody>
      </p:sp>
      <p:pic>
        <p:nvPicPr>
          <p:cNvPr id="4098" name="Picture 2" descr="\\FS-SJ\StaffDirectory\paulsevigny\Desktop\imagesCA7OJ8D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3838" y="2209800"/>
            <a:ext cx="367797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422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National Energy Program (NEP)</a:t>
            </a:r>
            <a:endParaRPr lang="en-US" dirty="0"/>
          </a:p>
        </p:txBody>
      </p:sp>
      <p:sp>
        <p:nvSpPr>
          <p:cNvPr id="3" name="Content Placeholder 2"/>
          <p:cNvSpPr>
            <a:spLocks noGrp="1"/>
          </p:cNvSpPr>
          <p:nvPr>
            <p:ph sz="half" idx="1"/>
          </p:nvPr>
        </p:nvSpPr>
        <p:spPr/>
        <p:txBody>
          <a:bodyPr>
            <a:normAutofit fontScale="92500"/>
          </a:bodyPr>
          <a:lstStyle/>
          <a:p>
            <a:r>
              <a:rPr lang="en-US" dirty="0" smtClean="0"/>
              <a:t>Trudeau’s plan of forcing Alberta to sell its oil at a lower price was called the NEP.</a:t>
            </a:r>
          </a:p>
          <a:p>
            <a:r>
              <a:rPr lang="en-US" dirty="0" smtClean="0"/>
              <a:t>The NEP caused oil companies to do business in other places, which caused unemployment and tough times in Alberta.</a:t>
            </a:r>
          </a:p>
          <a:p>
            <a:r>
              <a:rPr lang="en-US" dirty="0" smtClean="0"/>
              <a:t>1981 – Premier </a:t>
            </a:r>
            <a:r>
              <a:rPr lang="en-US" dirty="0" err="1" smtClean="0"/>
              <a:t>Lougheed</a:t>
            </a:r>
            <a:r>
              <a:rPr lang="en-US" dirty="0" smtClean="0"/>
              <a:t> &amp; Trudeau eventually agreed to allow Alberta to control oil prices &amp; revenue</a:t>
            </a:r>
            <a:endParaRPr lang="en-US" dirty="0"/>
          </a:p>
        </p:txBody>
      </p:sp>
      <p:sp>
        <p:nvSpPr>
          <p:cNvPr id="4" name="Content Placeholder 3"/>
          <p:cNvSpPr>
            <a:spLocks noGrp="1"/>
          </p:cNvSpPr>
          <p:nvPr>
            <p:ph sz="half" idx="2"/>
          </p:nvPr>
        </p:nvSpPr>
        <p:spPr>
          <a:xfrm>
            <a:off x="4418221" y="2438400"/>
            <a:ext cx="3714302" cy="2784476"/>
          </a:xfrm>
        </p:spPr>
        <p:txBody>
          <a:bodyPr>
            <a:normAutofit fontScale="92500"/>
          </a:bodyPr>
          <a:lstStyle/>
          <a:p>
            <a:endParaRPr lang="en-US" dirty="0"/>
          </a:p>
        </p:txBody>
      </p:sp>
      <p:pic>
        <p:nvPicPr>
          <p:cNvPr id="5122" name="Picture 2" descr="\\FS-SJ\StaffDirectory\paulsevigny\Desktop\imagesCA7PQ2F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8221" y="2438400"/>
            <a:ext cx="4331406" cy="278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481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solidFill>
                  <a:schemeClr val="bg1"/>
                </a:solidFill>
              </a:rPr>
              <a:t>Oil Sands</a:t>
            </a:r>
            <a:r>
              <a:rPr lang="en-US" dirty="0" smtClean="0"/>
              <a:t/>
            </a:r>
            <a:br>
              <a:rPr lang="en-US" dirty="0" smtClean="0"/>
            </a:br>
            <a:endParaRPr lang="en-US" dirty="0"/>
          </a:p>
        </p:txBody>
      </p:sp>
      <p:sp>
        <p:nvSpPr>
          <p:cNvPr id="6" name="Content Placeholder 5"/>
          <p:cNvSpPr>
            <a:spLocks noGrp="1"/>
          </p:cNvSpPr>
          <p:nvPr>
            <p:ph idx="1"/>
          </p:nvPr>
        </p:nvSpPr>
        <p:spPr/>
        <p:txBody>
          <a:bodyPr/>
          <a:lstStyle/>
          <a:p>
            <a:pPr algn="ctr"/>
            <a:r>
              <a:rPr lang="en-US" dirty="0" smtClean="0">
                <a:solidFill>
                  <a:schemeClr val="bg1"/>
                </a:solidFill>
              </a:rPr>
              <a:t>Ideological Loyalties</a:t>
            </a:r>
          </a:p>
          <a:p>
            <a:pPr algn="ctr"/>
            <a:endParaRPr lang="en-US" dirty="0"/>
          </a:p>
          <a:p>
            <a:pPr algn="ctr"/>
            <a:r>
              <a:rPr lang="en-US" dirty="0" smtClean="0"/>
              <a:t>People who support oil sands development may be inspired by regional loyalties.  They may believe that the oil sands benefits Alberta and the rest of Canada.</a:t>
            </a:r>
          </a:p>
          <a:p>
            <a:pPr algn="ctr"/>
            <a:r>
              <a:rPr lang="en-US" dirty="0" smtClean="0"/>
              <a:t>The same people may think that the price is too high because of damage to the environment.  For example, 3000 km of forest was destroyed.  Their ideological loyalty to environmentalism may compete with their regional loyalty.</a:t>
            </a:r>
            <a:endParaRPr lang="en-US" dirty="0"/>
          </a:p>
        </p:txBody>
      </p:sp>
      <p:sp>
        <p:nvSpPr>
          <p:cNvPr id="10" name="Text Placeholder 9"/>
          <p:cNvSpPr>
            <a:spLocks noGrp="1"/>
          </p:cNvSpPr>
          <p:nvPr>
            <p:ph type="body" sz="half" idx="2"/>
          </p:nvPr>
        </p:nvSpPr>
        <p:spPr/>
        <p:txBody>
          <a:bodyPr/>
          <a:lstStyle/>
          <a:p>
            <a:r>
              <a:rPr lang="en-US" sz="1800" dirty="0"/>
              <a:t>When the price of oil continued to rise steadily, it became possible to invest in the oil sands in Alberta, which helped build opportunities and prosperity in the province</a:t>
            </a:r>
          </a:p>
          <a:p>
            <a:endParaRPr lang="en-US" dirty="0"/>
          </a:p>
        </p:txBody>
      </p:sp>
    </p:spTree>
    <p:extLst>
      <p:ext uri="{BB962C8B-B14F-4D97-AF65-F5344CB8AC3E}">
        <p14:creationId xmlns:p14="http://schemas.microsoft.com/office/powerpoint/2010/main" val="93645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288</TotalTime>
  <Words>957</Words>
  <Application>Microsoft Office PowerPoint</Application>
  <PresentationFormat>On-screen Show (4:3)</PresentationFormat>
  <Paragraphs>118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Summer</vt:lpstr>
      <vt:lpstr>Reconciling Nationalist and Non-Nationalist Loyalties </vt:lpstr>
      <vt:lpstr>PowerPoint Presentation</vt:lpstr>
      <vt:lpstr>How do Nationalist and Non-Nationalist loyalties contend (compete)?</vt:lpstr>
      <vt:lpstr>When class and nationalist loyalties compete</vt:lpstr>
      <vt:lpstr>Watch The Winnipeg General Strike (part 1 and 2)</vt:lpstr>
      <vt:lpstr>When Religious and Nationalist Loyalties Compete</vt:lpstr>
      <vt:lpstr>When Regional and National Loyalties Compete</vt:lpstr>
      <vt:lpstr>The National Energy Program (NEP)</vt:lpstr>
      <vt:lpstr>Oil Sands </vt:lpstr>
      <vt:lpstr>The oil sands and cultural loyalties</vt:lpstr>
      <vt:lpstr>Watch CBC Doc Zone – Tar Sands The selling of AB</vt:lpstr>
      <vt:lpstr>Do You Support Oil Sand Development in Alberta?  </vt:lpstr>
      <vt:lpstr>Living With Contending Loyalties</vt:lpstr>
      <vt:lpstr>Bringing about Change in the Nation (page 98)</vt:lpstr>
      <vt:lpstr>Segregation (page 99)</vt:lpstr>
      <vt:lpstr>Little Rock Nine</vt:lpstr>
      <vt:lpstr>Fighting for Religious Freedom</vt:lpstr>
      <vt:lpstr>Making Reconciliation Work</vt:lpstr>
    </vt:vector>
  </TitlesOfParts>
  <Company>Grande Prairie Catholic School District #28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Reconciling Nationalist and Non-Nationalist Loyalties</dc:title>
  <dc:creator>Staff</dc:creator>
  <cp:lastModifiedBy>Windows User</cp:lastModifiedBy>
  <cp:revision>24</cp:revision>
  <dcterms:created xsi:type="dcterms:W3CDTF">2012-03-04T22:22:05Z</dcterms:created>
  <dcterms:modified xsi:type="dcterms:W3CDTF">2013-02-27T23:17:37Z</dcterms:modified>
</cp:coreProperties>
</file>