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p:scale>
          <a:sx n="116" d="100"/>
          <a:sy n="116" d="100"/>
        </p:scale>
        <p:origin x="-144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8D2E6-B02F-47E4-8593-64A1B09C3BEA}" type="datetimeFigureOut">
              <a:rPr lang="en-US" smtClean="0"/>
              <a:pPr/>
              <a:t>2014-05-27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CF1E1-8B0E-42EF-AAAD-A8BE31868B1C}" type="slidenum">
              <a:rPr lang="en-US" smtClean="0"/>
              <a:pPr/>
              <a:t>‹#›</a:t>
            </a:fld>
            <a:endParaRPr lang="en-US"/>
          </a:p>
        </p:txBody>
      </p:sp>
    </p:spTree>
    <p:extLst>
      <p:ext uri="{BB962C8B-B14F-4D97-AF65-F5344CB8AC3E}">
        <p14:creationId xmlns:p14="http://schemas.microsoft.com/office/powerpoint/2010/main" val="11409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BCF1E1-8B0E-42EF-AAAD-A8BE31868B1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0E64-1DE1-447D-8613-DC719C4A2C50}"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0E64-1DE1-447D-8613-DC719C4A2C50}"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C9EF0-9E69-407F-AFEB-2C7986A7FDE8}" type="datetimeFigureOut">
              <a:rPr lang="en-US" smtClean="0"/>
              <a:pPr/>
              <a:t>2014-05-27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A0E64-1DE1-447D-8613-DC719C4A2C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00C9EF0-9E69-407F-AFEB-2C7986A7FDE8}" type="datetimeFigureOut">
              <a:rPr lang="en-US" smtClean="0"/>
              <a:pPr/>
              <a:t>2014-05-27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23A0E64-1DE1-447D-8613-DC719C4A2C5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docid=5fJAZUyilGt8XM&amp;tbnid=wHgUjN8Qqx6h-M:&amp;ved=0CAUQjRw&amp;url=http://www.en.ozartsetc.com/2011/03/29/amnesty-international-50-years-through-50-pictures/&amp;ei=wBCEU7SAI4yHogSszIHgCg&amp;bvm=bv.67720277,d.cGU&amp;psig=AFQjCNFLQsAKAfbQGv03Mf5pkPXP6R8WYw&amp;ust=1401250352666538" TargetMode="External"/><Relationship Id="rId4" Type="http://schemas.openxmlformats.org/officeDocument/2006/relationships/image" Target="../media/image12.jpeg"/><Relationship Id="rId5" Type="http://schemas.openxmlformats.org/officeDocument/2006/relationships/hyperlink" Target="http://www.google.ca/url?sa=i&amp;rct=j&amp;q=&amp;esrc=s&amp;source=images&amp;cd=&amp;cad=rja&amp;uact=8&amp;docid=ir6t6iMTXINZxM&amp;tbnid=59oD4m5PItqprM:&amp;ved=0CAUQjRw&amp;url=http://www.amnestyusa.org/about-us/amnesty-50-years/toast-to-freedom&amp;ei=GBGEU-S0G9XtoASH2ICABA&amp;bvm=bv.67720277,d.cGU&amp;psig=AFQjCNFLQsAKAfbQGv03Mf5pkPXP6R8WYw&amp;ust=1401250352666538" TargetMode="External"/><Relationship Id="rId6" Type="http://schemas.openxmlformats.org/officeDocument/2006/relationships/image" Target="../media/image13.jpeg"/><Relationship Id="rId7" Type="http://schemas.openxmlformats.org/officeDocument/2006/relationships/hyperlink" Target="http://www.google.ca/url?sa=i&amp;rct=j&amp;q=&amp;esrc=s&amp;source=images&amp;cd=&amp;cad=rja&amp;uact=8&amp;docid=0ki3kA3bbbMEsM&amp;tbnid=OalC_6eGRZWYRM:&amp;ved=0CAUQjRw&amp;url=http://www.dreamstime.com/royalty-free-stock-photo-amnesty-international-image18661125&amp;ei=3hGEU-PLMsHeoASupIC4CQ&amp;psig=AFQjCNFLQsAKAfbQGv03Mf5pkPXP6R8WYw&amp;ust=1401250352666538" TargetMode="External"/><Relationship Id="rId8"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hyperlink" Target="https://www.youtube.com/watch?v=u1OrYp7C4E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hyperlink" Target="http://www.google.ca/url?sa=i&amp;rct=j&amp;q=&amp;esrc=s&amp;source=images&amp;cd=&amp;cad=rja&amp;uact=8&amp;docid=C5fg4D60fuaqJM&amp;tbnid=ZHoTotdygc8gZM:&amp;ved=0CAUQjRw&amp;url=http://news.yahoo.com/photos/participants-2014-sydney-gay-lesbian-mardi-gras-march-photo-112843049.html&amp;ei=kUiFU6uDD4X7oASY84LwBA&amp;bvm=bv.67720277,d.cGU&amp;psig=AFQjCNFyD9PxIN4N__Bj1bCfGg8Y42dypQ&amp;ust=1401330122824929" TargetMode="External"/><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a/url?sa=i&amp;rct=j&amp;q=&amp;esrc=s&amp;source=images&amp;cd=&amp;cad=rja&amp;uact=8&amp;docid=uzizJygK2mP7dM&amp;tbnid=dkTQOO4SdCY9SM:&amp;ved=0CAUQjRw&amp;url=http://www.amnesty.org.nz/who-we-are/amnesty-50/amnestys-stories&amp;ei=UkmFU46tL5OVyATQ8oCgBg&amp;bvm=bv.67720277,d.cGU&amp;psig=AFQjCNGekQP_QVfehGXlRm1ewDD5DdAr8w&amp;ust=1401330337830113" TargetMode="External"/><Relationship Id="rId3"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docid=L0mtQNJ0Oo1r8M&amp;tbnid=QTOTHMUkUNxG1M:&amp;ved=0CAUQjRw&amp;url=http://www.lrwc.org/the-right-to-know-our-rights-international-law-obligations-to-ensure-international-human-rights-education-and-training/right-to-know-your-rights-2/&amp;ei=n0qFU6PdHYeUyATqwID4Dg&amp;bvm=bv.67720277,d.cGU&amp;psig=AFQjCNHDtpgLEi7s9_4pyfienA_KyRWjyQ&amp;ust=1401330582847448" TargetMode="External"/><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hyperlink" Target="http://www.google.ca/url?sa=i&amp;rct=j&amp;q=&amp;esrc=s&amp;source=images&amp;cd=&amp;cad=rja&amp;uact=8&amp;docid=wXfEeSl5RwpqfM&amp;tbnid=o6VnCKiUmgz3NM:&amp;ved=0CAUQjRw&amp;url=http://www.civnet.org/contenidos.php?ACTION=TW9zdHJhclVuQ29udGVuaWRv&amp;id_secciones=OQ==&amp;id_contenido=NTg1&amp;ei=ZEqFU7WtHYGUyAS_sIHgCQ&amp;bvm=bv.67720277,d.cGU&amp;psig=AFQjCNHDtpgLEi7s9_4pyfienA_KyRWjyQ&amp;ust=140133058284744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733800"/>
            <a:ext cx="8077200" cy="1499616"/>
          </a:xfrm>
        </p:spPr>
        <p:txBody>
          <a:bodyPr>
            <a:normAutofit/>
          </a:bodyPr>
          <a:lstStyle/>
          <a:p>
            <a:r>
              <a:rPr lang="en-US" sz="2000" dirty="0" smtClean="0">
                <a:solidFill>
                  <a:srgbClr val="FFFF00"/>
                </a:solidFill>
                <a:latin typeface="Adobe Ming Std L" pitchFamily="18" charset="-128"/>
                <a:ea typeface="Adobe Ming Std L" pitchFamily="18" charset="-128"/>
              </a:rPr>
              <a:t>By: Nikki, Hailey, Mitchell &amp; Aidan </a:t>
            </a:r>
            <a:endParaRPr lang="en-US" sz="2000" dirty="0">
              <a:solidFill>
                <a:srgbClr val="FFFF00"/>
              </a:solidFill>
              <a:latin typeface="Adobe Ming Std L" pitchFamily="18" charset="-128"/>
              <a:ea typeface="Adobe Ming Std L" pitchFamily="18" charset="-128"/>
            </a:endParaRPr>
          </a:p>
        </p:txBody>
      </p:sp>
      <p:sp>
        <p:nvSpPr>
          <p:cNvPr id="2" name="Title 1"/>
          <p:cNvSpPr>
            <a:spLocks noGrp="1"/>
          </p:cNvSpPr>
          <p:nvPr>
            <p:ph type="ctrTitle"/>
          </p:nvPr>
        </p:nvSpPr>
        <p:spPr>
          <a:xfrm>
            <a:off x="609600" y="2021101"/>
            <a:ext cx="8077200" cy="1673352"/>
          </a:xfrm>
        </p:spPr>
        <p:txBody>
          <a:bodyPr/>
          <a:lstStyle/>
          <a:p>
            <a:r>
              <a:rPr lang="en-US" dirty="0" smtClean="0"/>
              <a:t>Amnesty International </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850033">
            <a:off x="643727" y="1221001"/>
            <a:ext cx="1600200" cy="1600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77700">
            <a:off x="3636902" y="672454"/>
            <a:ext cx="1176435" cy="19365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411324">
            <a:off x="6108770" y="1231971"/>
            <a:ext cx="1585721" cy="158572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66997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417638"/>
          </a:xfrm>
        </p:spPr>
        <p:txBody>
          <a:bodyPr/>
          <a:lstStyle/>
          <a:p>
            <a:r>
              <a:rPr lang="en-US" sz="2000" dirty="0" smtClean="0">
                <a:solidFill>
                  <a:srgbClr val="FFFF00"/>
                </a:solidFill>
              </a:rPr>
              <a:t>Why do countries refrain from involvement in the organization?</a:t>
            </a:r>
            <a:endParaRPr lang="en-US" sz="2000" dirty="0">
              <a:solidFill>
                <a:srgbClr val="FFFF00"/>
              </a:solidFill>
            </a:endParaRPr>
          </a:p>
        </p:txBody>
      </p:sp>
      <p:sp>
        <p:nvSpPr>
          <p:cNvPr id="3" name="Content Placeholder 2"/>
          <p:cNvSpPr>
            <a:spLocks noGrp="1"/>
          </p:cNvSpPr>
          <p:nvPr>
            <p:ph sz="quarter" idx="13"/>
          </p:nvPr>
        </p:nvSpPr>
        <p:spPr/>
        <p:txBody>
          <a:bodyPr>
            <a:normAutofit/>
          </a:bodyPr>
          <a:lstStyle/>
          <a:p>
            <a:r>
              <a:rPr lang="en-US" sz="2400" dirty="0" smtClean="0"/>
              <a:t>Countries such as: Israel, the Congo, China, Vietnam, Russia and the United states have refrained from Amnesty International involvement and have attacked them claiming AI to be a ‘one-sided reporting or a failure to treat threats to security as a mitigating factor’. These countries however have been the subject of human rights concerns voiced by Amnesty. The Catholic Church also criticizes Amnesty for its position on abortion.</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1066800"/>
            <a:ext cx="7924800" cy="4114800"/>
          </a:xfrm>
        </p:spPr>
        <p:txBody>
          <a:bodyPr/>
          <a:lstStyle/>
          <a:p>
            <a:endParaRPr lang="en-US" dirty="0" smtClean="0"/>
          </a:p>
          <a:p>
            <a:endParaRPr lang="en-US" dirty="0"/>
          </a:p>
        </p:txBody>
      </p:sp>
      <p:pic>
        <p:nvPicPr>
          <p:cNvPr id="1026" name="Picture 2" descr="http://upload.wikimedia.org/wikipedia/commons/thumb/2/20/Amnesty_International_Sections_2005.svg/940px-Amnesty_International_Sections_2005.svg.png"/>
          <p:cNvPicPr>
            <a:picLocks noChangeAspect="1" noChangeArrowheads="1"/>
          </p:cNvPicPr>
          <p:nvPr/>
        </p:nvPicPr>
        <p:blipFill>
          <a:blip r:embed="rId2" cstate="print"/>
          <a:srcRect/>
          <a:stretch>
            <a:fillRect/>
          </a:stretch>
        </p:blipFill>
        <p:spPr bwMode="auto">
          <a:xfrm>
            <a:off x="685800" y="533400"/>
            <a:ext cx="7808502" cy="3962400"/>
          </a:xfrm>
          <a:prstGeom prst="rect">
            <a:avLst/>
          </a:prstGeom>
          <a:noFill/>
        </p:spPr>
      </p:pic>
      <p:sp>
        <p:nvSpPr>
          <p:cNvPr id="5" name="TextBox 4"/>
          <p:cNvSpPr txBox="1"/>
          <p:nvPr/>
        </p:nvSpPr>
        <p:spPr>
          <a:xfrm>
            <a:off x="1143000" y="5181600"/>
            <a:ext cx="7010400" cy="646331"/>
          </a:xfrm>
          <a:prstGeom prst="rect">
            <a:avLst/>
          </a:prstGeom>
          <a:noFill/>
        </p:spPr>
        <p:txBody>
          <a:bodyPr wrap="square" rtlCol="0">
            <a:spAutoFit/>
          </a:bodyPr>
          <a:lstStyle/>
          <a:p>
            <a:pPr algn="ctr"/>
            <a:r>
              <a:rPr lang="en-US" dirty="0" smtClean="0"/>
              <a:t>Over 50 years Amnesty International has been able to help over 150 countries globally against the struggle to end human rights abuses.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5600" y="3276600"/>
            <a:ext cx="2693943" cy="369332"/>
          </a:xfrm>
          <a:prstGeom prst="rect">
            <a:avLst/>
          </a:prstGeom>
        </p:spPr>
        <p:txBody>
          <a:bodyPr wrap="none">
            <a:spAutoFit/>
          </a:bodyPr>
          <a:lstStyle/>
          <a:p>
            <a:r>
              <a:rPr lang="en-US" dirty="0" smtClean="0">
                <a:solidFill>
                  <a:srgbClr val="FFFF00"/>
                </a:solidFill>
                <a:hlinkClick r:id="rId2"/>
              </a:rPr>
              <a:t>http://youtu.be/u1OrYp7C4Ew</a:t>
            </a:r>
            <a:endParaRPr lang="en-US" dirty="0" smtClean="0">
              <a:solidFill>
                <a:srgbClr val="FFFF00"/>
              </a:solidFill>
            </a:endParaRPr>
          </a:p>
        </p:txBody>
      </p:sp>
      <p:pic>
        <p:nvPicPr>
          <p:cNvPr id="26626" name="Picture 2" descr="http://www.ozartsetc.com/wp-content/uploads/2011/03/amnesty35.jpg">
            <a:hlinkClick r:id="rId3"/>
          </p:cNvPr>
          <p:cNvPicPr>
            <a:picLocks noChangeAspect="1" noChangeArrowheads="1"/>
          </p:cNvPicPr>
          <p:nvPr/>
        </p:nvPicPr>
        <p:blipFill>
          <a:blip r:embed="rId4" cstate="print"/>
          <a:srcRect/>
          <a:stretch>
            <a:fillRect/>
          </a:stretch>
        </p:blipFill>
        <p:spPr bwMode="auto">
          <a:xfrm>
            <a:off x="838200" y="4038600"/>
            <a:ext cx="2437370" cy="1617628"/>
          </a:xfrm>
          <a:prstGeom prst="rect">
            <a:avLst/>
          </a:prstGeom>
          <a:ln>
            <a:noFill/>
          </a:ln>
          <a:effectLst>
            <a:outerShdw blurRad="292100" dist="139700" dir="2700000" algn="tl" rotWithShape="0">
              <a:srgbClr val="333333">
                <a:alpha val="65000"/>
              </a:srgbClr>
            </a:outerShdw>
          </a:effectLst>
        </p:spPr>
      </p:pic>
      <p:pic>
        <p:nvPicPr>
          <p:cNvPr id="26630" name="Picture 6" descr="http://www.amnestyusa.org/sites/default/files/images/TwoGlassesImage.jpg">
            <a:hlinkClick r:id="rId5"/>
          </p:cNvPr>
          <p:cNvPicPr>
            <a:picLocks noChangeAspect="1" noChangeArrowheads="1"/>
          </p:cNvPicPr>
          <p:nvPr/>
        </p:nvPicPr>
        <p:blipFill>
          <a:blip r:embed="rId6" cstate="print"/>
          <a:srcRect/>
          <a:stretch>
            <a:fillRect/>
          </a:stretch>
        </p:blipFill>
        <p:spPr bwMode="auto">
          <a:xfrm>
            <a:off x="6096000" y="1600200"/>
            <a:ext cx="2305414" cy="3224297"/>
          </a:xfrm>
          <a:prstGeom prst="rect">
            <a:avLst/>
          </a:prstGeom>
          <a:ln>
            <a:noFill/>
          </a:ln>
          <a:effectLst>
            <a:outerShdw blurRad="292100" dist="139700" dir="2700000" algn="tl" rotWithShape="0">
              <a:srgbClr val="333333">
                <a:alpha val="65000"/>
              </a:srgbClr>
            </a:outerShdw>
          </a:effectLst>
        </p:spPr>
      </p:pic>
      <p:pic>
        <p:nvPicPr>
          <p:cNvPr id="26638" name="Picture 14" descr="http://thumbs.dreamstime.com/z/amnesty-international-18661125.jpg">
            <a:hlinkClick r:id="rId7"/>
          </p:cNvPr>
          <p:cNvPicPr>
            <a:picLocks noChangeAspect="1" noChangeArrowheads="1"/>
          </p:cNvPicPr>
          <p:nvPr/>
        </p:nvPicPr>
        <p:blipFill>
          <a:blip r:embed="rId8" cstate="print"/>
          <a:srcRect/>
          <a:stretch>
            <a:fillRect/>
          </a:stretch>
        </p:blipFill>
        <p:spPr bwMode="auto">
          <a:xfrm>
            <a:off x="1295400" y="1066800"/>
            <a:ext cx="3886200" cy="187609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rPr>
              <a:t>What is amnesty International?</a:t>
            </a:r>
            <a:endParaRPr lang="en-US" dirty="0">
              <a:solidFill>
                <a:srgbClr val="FFFF00"/>
              </a:solidFill>
            </a:endParaRPr>
          </a:p>
        </p:txBody>
      </p:sp>
      <p:sp>
        <p:nvSpPr>
          <p:cNvPr id="2" name="Content Placeholder 1"/>
          <p:cNvSpPr>
            <a:spLocks noGrp="1"/>
          </p:cNvSpPr>
          <p:nvPr>
            <p:ph sz="quarter" idx="13"/>
          </p:nvPr>
        </p:nvSpPr>
        <p:spPr/>
        <p:txBody>
          <a:bodyPr>
            <a:normAutofit/>
          </a:bodyPr>
          <a:lstStyle/>
          <a:p>
            <a:r>
              <a:rPr lang="en-US" sz="2400" dirty="0" smtClean="0"/>
              <a:t>Founded in 1961, Amnesty international is a non-governmental/ human rights organization supported by more than 3 million followers; all working to end the grave abuses of human rights around the world. They specifically work to abolish the death penalty ‘in all cases and under all circumstances’. Amnesty International’s goal is to provide everyone with equal opportunity to the Universal Declaration of Human Rights and other international human rights standards worldwide. </a:t>
            </a:r>
            <a:endParaRPr lang="en-US" sz="2400" dirty="0"/>
          </a:p>
        </p:txBody>
      </p:sp>
    </p:spTree>
    <p:extLst>
      <p:ext uri="{BB962C8B-B14F-4D97-AF65-F5344CB8AC3E}">
        <p14:creationId xmlns:p14="http://schemas.microsoft.com/office/powerpoint/2010/main" val="37700764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How does is work?</a:t>
            </a:r>
            <a:endParaRPr lang="en-US" dirty="0">
              <a:solidFill>
                <a:srgbClr val="FFFF00"/>
              </a:solidFill>
            </a:endParaRPr>
          </a:p>
        </p:txBody>
      </p:sp>
      <p:sp>
        <p:nvSpPr>
          <p:cNvPr id="3" name="Content Placeholder 2"/>
          <p:cNvSpPr>
            <a:spLocks noGrp="1"/>
          </p:cNvSpPr>
          <p:nvPr>
            <p:ph sz="quarter" idx="13"/>
          </p:nvPr>
        </p:nvSpPr>
        <p:spPr/>
        <p:txBody>
          <a:bodyPr>
            <a:normAutofit/>
          </a:bodyPr>
          <a:lstStyle/>
          <a:p>
            <a:r>
              <a:rPr lang="en-US" sz="2400" dirty="0" smtClean="0"/>
              <a:t>Amnesty International works to stop human rights abuses by raising public awareness through campaigning via: public demonstrations, letter writing campaigns, direct lobbying ect. They also send experts to talk to the victims who’s rights are being denied, so they can publicize their stories and inform the media and government through published reports. If successful, they are able to free the victims and reintegrate them into a society where they are free to practice their own rights. </a:t>
            </a:r>
            <a:endParaRPr lang="en-US" sz="2400" dirty="0"/>
          </a:p>
        </p:txBody>
      </p:sp>
      <p:pic>
        <p:nvPicPr>
          <p:cNvPr id="11266" name="Picture 2" descr="https://encrypted-tbn2.gstatic.com/images?q=tbn:ANd9GcTr8V8qT9_KTAgjCSgswoHD6q147f0eunnjol8j9K06EX_NiG7zAQ"/>
          <p:cNvPicPr>
            <a:picLocks noChangeAspect="1" noChangeArrowheads="1"/>
          </p:cNvPicPr>
          <p:nvPr/>
        </p:nvPicPr>
        <p:blipFill>
          <a:blip r:embed="rId3" cstate="print"/>
          <a:srcRect/>
          <a:stretch>
            <a:fillRect/>
          </a:stretch>
        </p:blipFill>
        <p:spPr bwMode="auto">
          <a:xfrm>
            <a:off x="914400" y="5029200"/>
            <a:ext cx="1524000" cy="1524001"/>
          </a:xfrm>
          <a:prstGeom prst="rect">
            <a:avLst/>
          </a:prstGeom>
          <a:ln>
            <a:noFill/>
          </a:ln>
          <a:effectLst>
            <a:softEdge rad="112500"/>
          </a:effectLst>
        </p:spPr>
      </p:pic>
      <p:pic>
        <p:nvPicPr>
          <p:cNvPr id="11268" name="Picture 4" descr="http://l3.yimg.com/bt/api/res/1.2/theDZhm8K5t36tDllMNjeg--/YXBwaWQ9eW5ld3M7Zmk9ZmlsbDtoPTQyMTtweG9mZj01MDtweW9mZj0wO3E9NzU7dz03NDk-/http:/media.zenfs.com/en_us/News/Reuters/2014-03-01T112843Z_913978260_GM1EA311HUK01_RTRMADP_3_AUSTRALIA.JPG">
            <a:hlinkClick r:id="rId4"/>
          </p:cNvPr>
          <p:cNvPicPr>
            <a:picLocks noChangeAspect="1" noChangeArrowheads="1"/>
          </p:cNvPicPr>
          <p:nvPr/>
        </p:nvPicPr>
        <p:blipFill>
          <a:blip r:embed="rId5" cstate="print"/>
          <a:srcRect/>
          <a:stretch>
            <a:fillRect/>
          </a:stretch>
        </p:blipFill>
        <p:spPr bwMode="auto">
          <a:xfrm>
            <a:off x="5410200" y="4876800"/>
            <a:ext cx="3305175" cy="1649049"/>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How is the organization set up?</a:t>
            </a:r>
            <a:endParaRPr lang="en-US" dirty="0">
              <a:solidFill>
                <a:srgbClr val="FFFF00"/>
              </a:solidFill>
            </a:endParaRPr>
          </a:p>
        </p:txBody>
      </p:sp>
      <p:sp>
        <p:nvSpPr>
          <p:cNvPr id="3" name="Content Placeholder 2"/>
          <p:cNvSpPr>
            <a:spLocks noGrp="1"/>
          </p:cNvSpPr>
          <p:nvPr>
            <p:ph sz="quarter" idx="13"/>
          </p:nvPr>
        </p:nvSpPr>
        <p:spPr/>
        <p:txBody>
          <a:bodyPr/>
          <a:lstStyle/>
          <a:p>
            <a:r>
              <a:rPr lang="en-US" sz="2400" dirty="0" smtClean="0"/>
              <a:t>Amnesty International is a non-governmental organization, which means they are independent  of any government, political ideology, economic interest or religion. They are strictly funded by their own membership and public donations</a:t>
            </a:r>
            <a:r>
              <a:rPr lang="en-US" dirty="0" smtClean="0"/>
              <a:t>. </a:t>
            </a:r>
            <a:r>
              <a:rPr lang="en-US" sz="2400" dirty="0" smtClean="0"/>
              <a:t>The majority of this organization is made up of voluntary members with few paid professionals. These members are broken off into to groups or ‘sections’ to specifically target different countries in need of their help.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is the history of the Organization?</a:t>
            </a:r>
            <a:endParaRPr lang="en-US" dirty="0">
              <a:solidFill>
                <a:srgbClr val="FFFF00"/>
              </a:solidFill>
            </a:endParaRPr>
          </a:p>
        </p:txBody>
      </p:sp>
      <p:sp>
        <p:nvSpPr>
          <p:cNvPr id="3" name="Content Placeholder 2"/>
          <p:cNvSpPr>
            <a:spLocks noGrp="1"/>
          </p:cNvSpPr>
          <p:nvPr>
            <p:ph sz="quarter" idx="13"/>
          </p:nvPr>
        </p:nvSpPr>
        <p:spPr>
          <a:xfrm>
            <a:off x="0" y="1600200"/>
            <a:ext cx="9372600" cy="3048000"/>
          </a:xfrm>
        </p:spPr>
        <p:txBody>
          <a:bodyPr>
            <a:normAutofit/>
          </a:bodyPr>
          <a:lstStyle/>
          <a:p>
            <a:r>
              <a:rPr lang="en-US" sz="2400" dirty="0" smtClean="0"/>
              <a:t>Amnesty International was created by a British lawyer, by the name of Peter Benenson, after publishing an article in the newspaper about two Portuguese students who were imprisoned for making a toast to their freedom. His article, “The Forgotten Prisoners”, launched the “ Appeal for Amnesty 1961”; which was a vastly successful campaign  that raised interest and awareness globally of human rights abuses. It was because of this that Amnesty International was officially founded as a human rights organization in 1961. </a:t>
            </a:r>
            <a:endParaRPr lang="en-US" sz="2400" dirty="0"/>
          </a:p>
        </p:txBody>
      </p:sp>
      <p:sp>
        <p:nvSpPr>
          <p:cNvPr id="8194" name="AutoShape 2" descr="data:image/jpeg;base64,/9j/4AAQSkZJRgABAQAAAQABAAD/2wCEAAkGBxQTEhUUExQVFRUXFRcWGBcXGB0YFxgaFx0YGBgYHBQYHCggGR4lHBgUITEhJSkrLi4uGB8zODMsNygtLisBCgoKDg0NFA8PFCsZFBkrLCssLCw3Nyw3KywsLCwsKywsLDcrKzcsKysrKysrKysrKysrKysrKysrKysrKysrK//AABEIAMkA+wMBIgACEQEDEQH/xAAcAAABBQEBAQAAAAAAAAAAAAAGAgMEBQcBAAj/xABFEAABAwIDBQUEBgkDBAIDAAABAgMRACEEEjEFBkFRcRMiYYGRBzKhsRQjQmLB0TNScnOCorLh8ENTwiSSs/E0gxUWNf/EABcBAQEBAQAAAAAAAAAAAAAAAAABAgP/xAAYEQEBAQEBAAAAAAAAAAAAAAAAARFBMf/aAAwDAQACEQMRAD8APDtW5txNODGzVAmcyup+dTG1Vpldh0EUFe0kDs24+/8A8av1PGhffxeZDYPJz/jS+LAthnwtnNrYJnodPKhDBP8A/UOjgUuD4R+JoyYZCMNbnccyTNC+BwvfcV4K+NYVWrMAeBJ+VNFw6d3hwE1Keb+f5VFUm401Hw/wVFTNhYXtsW00teVC3AkkAEgHkkCSTpW0bM3CwEqSoPk5rEhaYFrWSPGsN2WznfbSASS6BAEm5tblrX0LtTENsvMgIhK3EpJyqBBk5fs3EiPOtRKZV7OsAQe68IJFieHVJqJifZdhChRS4+DlJB7tjFrdnzo8BTCtNVTr40+gCB0FUfIj7TqF5HAUqBhSTAI6g3FbRuIfq0jpQN7WcLl2q5cHN2arJyxIGo+0bDvcZ8KONzlBtsTyGnwqFGqsQBxvy4+lQ8Q6lUBVx+qLz8KqMNjwrNkMkqiepAkVfYRoAC3K9VDuBKj7qIHOrUMkiDBpphUU+HKihLeHdFDxKiVJMEWUQnS0gW1oE2vu4+wrN3+zHK+XWSQmeI16VtGeq7aGEzAlJveDy8DzFB864DELVIW6VTF85Np0FSdoISCQkQOxTp+8TU7bWFy4hzulMEAp4JVaQBwBJ0/CKi49N1fuU/8AlTUVP2IPdjmPxo32WQHmz91Q+KaCdh2A/aijbYqvr2/2Vf8AGgPcPUkVGw+lSQaqHcJx8qlCo2C4+VSqiuAV6u16g5ShSYroqKzsL7x6mpjZqrU8AoiftH51JaeMaV0c0sm9DW/B7qOi/wAKIm1Woa30c90fdX+FSkUj/wCg8xQuxi0jNJyiFCToCJF+tqK8QPqfSs+xDYzKEm5KtRYTHqZrLSWUoOjrWp1WBrHOmU4cTPasRIP6RM1ULSQYPC1dAoCjc5lSMY0vM0lIcntC4jKnW5hR9PGtUxC3MSUJTjMOtSVpWlKViSUX0CetYMhI4gVZ7tPpZxbLhAIS4JBmIPdPu30J0pKPp5LSylR7VwSVmAEEaniW5qehJgXOnh+VCm7bbL2F7RKHYl2D2roBEqIITnsIIsRwoiTg24HdV6r/ADrSML9sa42qeJ7JqJ6E+H+Gpi9qNs4YCTmUCBF7aXJOmvxqr9rasu03EpkJytWMm5Skm6r1SPuKcej7KYEcP7VlWi7qklOfSwt4m/yiinCY8EAkwdDwoK2TicjIBtPDxPh6VZbJxZdKsuoUQZ5jj8qqDBnH3ipbeIngfOqFLqG7rUAeP+cafZ2s0qMqgZMWNVV4kk/+6Ukmhnam8ZYATlKlyQB49ONRdnbx4hahnShCZ+0fwGlBXe0vAJBQ8BdQyGOYIInnb5UAbR1V+4T/AOVNahvfglvBKG0lSk98DLmm9wOGnyoR2hu1i57uGKvqokoTM50nL0iT5VmkV2x9APvA0W7HWO2bgjRY9Ms0PPbIxTQR2jXZJK0gqgA34DLcUQ7Ibh1oCYhQGgj3bWAorQcMbCpFRsObCpQqodwGp8vxqZUTBampdRXq9NerlQepQFIpSaDIs3eV+2r51ZtKtVMy/K1ftq+ZqyQ6YrbKxz2oX33X7n7C6v1SRqdaE97ZKh4INKkNuqlo9RWdYp0qccPJJAtGik1oCj9SeorPMvee6KP86fzrLRt8ZiVDwEeQpoIPI1NwrXdJ4yPwpT6svmRy86CGhJ0AVbkDapIwzgg9m7rrkV+VFe4OBU5iyjNksc3ikg8tbc+ZrQHcAWlpaVinAlQ+rMAx9wzqYFjxgjXVII/s+x6PobmfELbIKiEJSnMQU65ezJkmjlTyEgTjHk/tBA+bNZbsTFu4db6RiXEAqMw2ghRUTclekx9mTe1Eq9rrdSEu4lR7xgDsI5Ce+J1BgiqAD2mKT9OeIWXfcGZQANkJ1gCfCBpBk13HYGWA8gXSQVwYsRE/IedV3tFxqXNoPKBz/oxmMTKUIB921iCLUR7PfKcC4pICjkFjcRIBkdCagrNn7SDkAm9iBP8Al6I4CGyUqyzeZ4m9oN7AUO7JSlKwFICVKT3YFv8A1f4US4dLZsqT4zExwgcOtBVYxbKFQoPPufqpk+uWAPMmkYRRzpIaU0JkSeV4IBvYGjDA7ASvvILiZMkCCDNySCDrUba2CbYsLqMiB3leJPlTBabwbIOIZQ40qDlgkDvQY8/jyqp3b3cU0ZzPqJP2nFZQP2SINEG7GLbLWUEkCxkzTOP3nbYdyLRE+6vVKvQ2Pga0gmZKbAgmEn8KW6lFzkJ1ER1/L5UJY/esIZW4mJBToY1UBr51SY72kuIMBsK7hX+kIHvJRGn3p8qmqIN9GUhgBLeX65q+nT/PCqPZiCHm7yO9HwqDjt514tKErAQkLQYSVGe8ImT41aYSO1aMnUj4UB5htBUgVFwpsKlJoH8GLnpUyoeE18qlVB2uVyvUHqWmkUtItRWMsMEOOfvF/wBRqa4ggTyvRPitktJUsidVE38SeVUuJIyQNZ1/tWmXGHraa0KbyjvKn/btVhtPaLiE2CdYuP70NbV2oVqOYD3ctuFSiWB9UetAvZ950+BH86aM1Pw2RQehP6Txn+oGoptCrR4/iKi4jBOJIzD3khQuD3TMGxtppT5JBvzHzqQ64Xi2lsKJS0G9IHdKrknhBFzRVtuntJODWXHytP1cpAJBMpJR7t4Mp8jWjfSm30pKDiCkxmHeJTN5IJkcIrNU4UKfKWe+5cJWo91AQLBAIuqB7xHC3OiTc8HDOLacCwpRCy6lwgK8ComDE2PiaqJpQFT2jTxUQVIVokjXNlzeN+npZo2WwkZlpxCU8+9qfmfChTbkleGCFKlSUlQ7XPMfdJ7tibU5sfZmLaxAbdK2jBcRmcTzykhWYiY86IFduslt9xKkqSZ0WIUAbpsb3BB860zchoKZyqEhSYI5giDWeb3A/Sl5jmUUMlRJBJJabJOYWrS9wm/q56VItDWO2KtGIIzBJQCL8o+RF67hsXCZ1sfn/atTxWzGnY7RAVw5GOUi8Vn292yE4d0hCYbWnMkXMH3ViT/Cr+Krgi4TeNV5m3I1U4zFrUSqcqzPe4jwHh4UrZzSe0yr91dp8aTtLd9RVmQ5AnQiRbnEETUVDwGKxAV75vYkmLUXYjE4dxCWVKBWqw1JMePgeNVOxtjLRJU5hgZSUqUFKgpVnBgkTcDiNKOdj4dkqUSsPOLnMqAEiTJCUiyRJJ4k8TViUK7YwRbwiZ1K0pPkSR8hQttYQpNtWV/1t1oW/TeTDgH/AHkkDyVQBtr3kfuXP626gmbNfCUydAUk9AQaN9lLClsqFwZI9LVnQSS2ADrRlues5cOJJgR/LSDUMKbVMFQcGbCpqaocwxv5VKFRcN73lUqoO16uUk0CppxGlR5pxCrUUO7S0c/ioPxbkeNF+1DZz+KgTaYIkCtVlT7dfsARzoW2goZh5VdbUST8delUe0U98dBWVW060ON4YkrgCVZoEi8ETxt50Q4j3SPChRwEEnxJEdefnQSkbPUV94pSJ5gk3mAAbn0ilYjCPFBShspTmEgEEqibqIPe6aVDzAnQSD0nxj8K72EC6eI4/jFQTsBs1YzF5vuJTPfUEpEWBM+8BOgv40Ys7cwrYbaw+KDTaBrmnLJMwFC543sOR0oc3VbQl1QUCEkKBBClhU/ZKUQY+HOqPFbNdDiglCiMygmEKuATBvfSqDJG1MIktq7RpRS3B76pzqKSVSUQSAFcY4UZbb3ywLxaLeLShScx7QzKMwiMkd+eI0tPKsc//GP2zNLGn+mquNbKdKgCnJOhWlSQfhTRab541t/FuutuZwopglQJOVCEyOMSFcBaLDStL3D/AEQ8QKxUtKSqCNDyMevKtq3JORpAMCQIvqasKNm6Gt/sJnYChqgyOhsofI+VEjSp5etAm/8AvE19WwhYUVOo7QpNkoChIzDiflVqA1CoEG17HkausJiUuJgqvoaqN49mrYWpJ0BMHmkmxqjRispsTNZaHmH2KgK7yxHqKKNnPYdlIykSelZUnGOK1UR/nKivdrZHaqCnCpQ/Vn5xrRDG+u2C+9kQCUNhJkAwVEj5A/Oh7ajKpScpP1TnA82/yox3swiCy3i0505zkUEHKlUQQvJoDMpMa8b0JbRxl05VODuLFlH7t5sLR8aBOGaVlFiOoPOivdBuOwJnp/DQvLhbBzqm3EniOJn1EUTbmA5cOpV1E3OpmDrQajg9KmCoeF0FTAKocY97yqTNRGz3h51JmgVNJJpJNNurgcfSflUDs043pUNeIGUkHTXhFc2XiMzSSTMz8zHwoqp2n9seJ+dB+1W0hfe0/wA41a707ytYdRQrvLMnKItfUk6UH4vbrboCgYuTBGkR+JFatZRNvKQkSeEgUN41YUuQRBANvGpu8+NBSEgi+b4W4eYqAGCCT4D5VlUrF4gFJIUnTnHzoXU7ZUakwPONKttrMjsFcwQfSqXBrhSB3R3grve6TFpnhNvOgn4plrOgN5imEhQUCFZgYVMnXw4Uzi1FMd3ukzmuAYtTuPcSSXAQSrvKi2Reik+N7zxuasHscX28NhwIKUkJuCCVQB0k3vxNQPbmqIxGZK0t+9KjcRlVwkVdpxJQ8IdbcOZSrpkyoQMxCtLqMelVG7TZTnSQpLiVqEQcwgEZYA4Kk+VStjbbIZWgpIUp1PEg5pCiSNTEHXkKoNdpbUQ28C5iWMy2ygFSFQJKe6AFmLfKqcbVWNqshLjakJQTISoISVJVJvckwBrF6axe1y6B2sLAiMwBj+9hTWI2meZpog7Z2Cp57EvFaEkrBQIIC5CZIMnKB3uB0qccb2bbaMxJRxGhtB1qC5jaotqYtUggkgagfOONASY7eR5xPZ54RHui0jxOp86FtomZnxp5t4BNrk3zHjURy5orXtltI2hgWluXVlgqGoWnuqI6kUC7wbrOMKzRmQD7wGnUcOunSi72Tuf9MpB4OKI89ak+0veD6Jh8rcds7KU/dSPeXHnA8T4VWegPZmF78TNyY861bdXYqkgKUMosQOJ/KsV2DvS80825CVZCCRlSCpInMkkcSJvzg19G7NxSHG0OIMoWkKSeYUJFItZ97YMQWUYTIkZAtwER3YKQMpHI3oYd2OjENtusuBKcqgUrkwVZbZhyjlxrQfahgA7gHSQSUwtJ5FJnWsp3L2pkUppZ7qrjz/w1KLJeysQkCG88J+wsEaj7OpMDlUrcXaJLzeH7JYKcyjmnOLGAUZZ5+lLxji2lZkGBxHA9R+NWGzdupKgVJGdI1IBUB4HlQaZhLgVNoCTvA+jKWQ24gTLapSsnWUuTE+BAou2HtMYhlLgSpBuFIWIUhQ1SR+PEQaofxj4QMxtBHxtUVG30TBuZVpwA/wAFNbzrjDrMxpBmLyIvwvWZ4zE4ktFxpSO4mVJPvKy8liRMTAoNiwL+dAVzH+fjUPbGPCBlzDMQYE38KENibfyNIUe6CMygrUTaCDx8BA151CxmL7RwKQvMjMrSDeDwN/nUFvhNoqK4WrKFTBGh7pg+Z4CiTZb6ezEJEAqTY/qqKT8qyxraDiCgCeBmSSkcyPs3BnpWm7CXlYSIGq+MzK1GZy8dfOgw3fJ4ubReCVpUFLPeBsMvdKb6EFJEc6g4x7KvI0O4Bc8eBMiB4VE3iI+kvgmxxD//AJFVI2Rh1LCySCtQyJ5q0HQaR5VBMxuxXS026UCVGECe8c/eEiI4zbnU/DPNsreS8FQEJTmywTnTwF78LVBTi33S0ysnKhJIi5lKVG6hrlE+lWfZSpSVkupSod/ne0+JjSqIGG3VcUhSi4hCMgWAqStYF1DKNDU13dqMKl45CE98BQg5ZtaIuOE6UUbC2eMS4py7bSVxEHMuBoJ0ERfxNTdqbuuOJdw4UEtraUEKMnLKk3ImDxq4ms8weymlt4pQCQQQQmRkhKcxETIuSARVcHSy6FtBDKhoQO8JsVAHjE+tFezdyXVnEJnKW0hMFQ70Tl8BISYPjQbvHsbEMOhLqCkrEoE5jGmo46etRRBg8UynEIU0snM05nK1mS4YGYrVxUOXKh9S8R2inFJUVRJJ05a6aVePbEZadSlxC7tJOSCBmg5jJN+HpUR/HA5TwIKSPwigQ1iUqTmTaRcTSVYu9Vp7hjhwrjDl6ip7+Jiobqyo2t0/OkvmxrzN4oJDKIE0hVLNJoNE9lkhtwzbtIPhKUket/hzog27sJGJClrAWFJygH7ITMETpck+dBfs226lnEfR3AMr9gTwWnQH9oGOoFaBvxjQzgMQtNlZMojmshM/GtI+fcUhLby0oUFJClBKuBAJAPSt79mOJH0bshORBztTr2TsqA/hUHE/w18/LR/ato9im1EuMKZVZxknKebbhzQei59RUij3eLD9phnUc0KHwr5pDpbcB0ynKfl/nWvqDHkBtRVMBJJjlFfLOPxAcccUBAUpRA5Akx8KVIPEYvMhM3BHmOlVG0Xg2QQTc2HEczTW7OKztlB1TUrHYcKH+EfGoqSztjKBerzZG9qmlJIMibidRxFAWOEIPgRppGnHSksYk5R1+VUbpv1tFKNnOPSMuVCk+MlJT6yKx7dvfc4dTq3Gg6VCWhOVLa76gapIPWwq5dw+IXg04pDxWGe6plVwAiIUEk5SAIJEc9aEG9mOYzGBplCUqeVKUiyACMxPgkAKPQUFtsneR59x3tT2ilArAAAFjJTlH2dIFEuH3hCi20MEkL55SFeJzTpEzwot3Z9kuGwziHVuuPLTwISlsmP1IJI6qok23u4lQzMIQleiuEpOoHCfSiM2Ck2V2YAi6krgZQbWuY1o22HiR2CIygd6AlQUPeOijrWfbVwPZLyrWE5QeRMXsQE2MgjWi/dRn/pW8ptK44/bVa1raVFYtvCmcQ/+/eP86qn7JTlQjvfeJkAggyAJ8qa25s5wvqMd119wJMgzK1cjbz5UTbxbqsoa7RAWPdRAPdFomOJ4z40QrYOzm1qCy9hm1SQUlzvngbC/P1oRxAdC1NqcyZFKGtlFMiw4zw60/iMGEjuWIFjxqtW4XHUCSpRKU8ySSB+VBrG7+JUxgMOFKhxwzJmbkq+UUU4baRKZIIjXx/KorTCApCSB3EwOMWApeJesYSeg0PStsqY7QyF5zRJSCSru3iQDPn61B3oDDKWjmSlYWjNKvsn3iZmJAHW1V+1dt4dLmISoSAyYBFypIjLra9Z+t/EKUp1cqzmSFcfKstDTb+323Xfq1JLYTlBzSpUkk+MSaFccE3CTBNwOE8I66VHd2alSc7XdPFP5VFzKPdVZYuPGinC7mT4jUVxg3FWOz92MW+QtlhxU2JjKmeeZUCr9r2aY8CeyRfh2iZ+cfGgFFmu4EyOhIq03g3axOEAL7RSkmAoEKTPLMkmD1qowdiRzv6VBKWa4TSVGuKoI+0lxkUCQQbEGCDYgg+VGu2N9U4zZRbWQMSlbQWP9wAg9okeQkcD4UD7Q9wdfwNQJ5VROQoZYi/Oib2ebUGHxrJ0C1dmrxSvu/AlJ8qEGnBImn23ilWYTa46jQ+tB9O7abJw7o1BQoRxEgivmN1oCRyt4SLWrZt+t+mU4LK08kvuoSmEKBUgKAKiY0sSOprD0mlRYbExXZvjkbHzouxKaA3LQR4GjPA4jtGknjEGoqBtNMoV0+RBqoYNXePRCVX4GqLDGCeGgoNV9luIBbeZVcWJB5KBB+VFm6+5zGEdDyLqCezT90fanmqIHSs79mmKCMQpJkhSYHMkGfzrURtMJcCJEQFDxmQo+UfKrEEAxApxD14qOGwoSPSkQQQTwmqA3f/A5FOOgIKSmVcVAqGUKINsttRepO7od+joluPe92QPeVcAm06+dVntb2o8wGi2Pq1pUlwlGYSCkpudDrHO9Mbo7aWvCNqISJLmkgfpFxaeVRWT47GOM4kuA3S8taQbpupXDpRD/APtysU32am8pBzFQVIMcIIkUL7VzOPOW/wBRSR5KIFWWxsPksdb6eQoiViFaUMrVlKSLEGZFiCDqI0olxI0jnQ65hluOFKEzlJ6CTxPCoNK9nu3S8soWqQGkAZlkqKhOf3jN9aK8e+hoEkkEzCQZzeX41lGwAcK8hwKzLTPd+zcRfpV1jNrKWStxck8tB4AVdQ3i8IkvLdIKlLM3vHKOHnUzZeyF4lzIhInUybJHMkfKqNe0ibA0V7v7S+jMIMwp7M5/CkhCR/UfOiiLBbi4VsfWErJ1E5E+gk/Gr/AbFwrQzNtNgjiEif8AuN6EkbyIykqVfh+Pwq/2diM6RBsRwqoIG3gRAFcZXwqq2ZiTKkLgLQqDHEapV5j8akl8IXBMBXeHUWV+B86okYllt5K2XUpWlQgpULKBH5z6Vju/u5RwUPNEqYKgDPvNlVgFHiOR/wAOn7xYnI2HgSMhhUfqqt8DB9aShkYhlSHDnQtJSQRwIqUYIBSVVJxeGLa1IV7yFKQeqCQT8JqKustGcYn6s9RVZVrilAoV0n41VVYOTXhXor0UHQKUmkxXhQOg86vt2Hu6pHK4oeB0qx2C9ld60BDjboPQ+dUD7eS8GCSUnnxjqJFEBXOZPGDVQlBLBMSRlUPKx+BPpUFzuC6RjGp+0SmDyUDWo4jZzLmLZU6qFNoV2acxGYqI5RIEG3jWMbDxi0PNLEDKtKtOR/Ka1RzCvK2rhcRkUWQkpz5e6kkOSCrgbjXnVRRO+07FNuLA7FSQtQTKFaSYulQm0UxiPavjSP8AQ6dmr556Et6dmlrE4hAV7rq46Ekp+BFUrDtFbs3vDg9q4QodbXAIKm0nKtJGhzgwRy+VWGxdkYVtlKW0PBIzQCsE3USb9SaGPZPlGGePaJbUXRckAwEiBcHiTWm4bEJKQQ6COc+PSiPm13uh9Z1D7gT5qNVTGKciyyOFvWjPam6GK7VwIbCm86yMygJKib/KqLEbsYhqymVyeKUlQ9RQU7K1uHvLURqb1aYbGHLkTYTw+Z5mq6CgZdDN/K0V5TuUG8VBLdxcGAeviaR9JUs1JwG7b60dooJYa/3X1dkjynvL/hBqeh3Z+HsVPYxf3B9HZn9oy4rqAKCALQJuohPr/ho02jsXEu9ipDZ7MMJRKiEJSUlRMlZAvmHxqh2ZveQ6kNoZwjcyostZ3SB9kurzLk8xFWe+W3MPiW0FTj47OYASRmzRclwEzb40FXi8K0zPa4tmf1GszyvVICR61Zbt71htXZ5yQBxEH0ms/cfTJyJP7SjJ8oAA9KcZ2c9AWGnY1Csioj9bPGnjVGu7W3obQ80tCworQUrA4RdJ/qHnXt4d72VspyElwKSRHCTBHoayvEsvICX1AwF5ZOhMTHpNIc2iVnQC8x/ehg221tx5TC0qV3SkjyPCr/cresdgEuDvDU1meK2mVoyx1Mz6VY7tbcGHJzJJGoiLHzoCbeDZeHfxLik4tpt1eVwtOpUlNwBIeEi8TEWmqbG7m4xAzBkuI/XZIdSf+wk/CqPa+0+1fU7EAnTkmI/vXsLj3GzLa1oPNCin4pigbxjJAUlQKSEmQQQr0N6pqO0b6YkoKXi1iUwe7iG0ufGyvjVaNtbOd/TbPU0T9rCvEejTgKR60gFqk/RVCy0qTYGCCDBuDB4EXow2PupgsavJhMViErI917DFWXW5daVlTobmK1/aW6GEeDS8Q12immwgEZxKUiAFJRdQFyJ0k0HzW8RNtKRWu72ey1Cm+2wGaf8AZWbKH3FLgpPgo8OFZRi8MptakLSUrSSlSTqCLEGimZp3COQ4k+NM14GCD40BS6uCD4VHg5SAY7pgDWvOu90dKcwyxI4Tx663qCswq4M8a3pW97GFZYTCll3KkAFMyriQTMSdawVt1IMEXBj0or20q+zcQNAhCCbe8y5ME+I+VBX7y4vtsU+uLKcUYOoAsOHICmt6cMhDWCyoKVnDkrNu8SrMD5Zj8K46vPJOpUT5kn86Mva7gSGsGvghKmuhhJGn7Jqokey5lKcGtTiCvO8YAMQEhIv5ya0jZ7wS2kBtQAmBmnifCgD2ObQUW3WZICcqxEfakH5CtRZSYHfV8PyoKlcKUqAYBN6j41o9mvL72RUc5gxHnVniHYJvFzYfn+QqG5KgQO7IIka3ETOtaZYMjdstnNjXUYYfqHvvq6MpuOqiKS9t9lgxg2AlQ/134dd6pR7jfkCaptq4ZbTzjbk50rKVE3JI4k8ZsfOoWWstJeNx7jy87q1uL/WWST5Tp0FRg5/fxrgFcymgU2ozI158al4DAOYh1LbYU44rQTPUlR0AqvK+Fbb7Mt2PorPauCHnQJHFCNUp6nU+Q4UKq93fZgEFK8UtK4g9kgHJP3lG6h4ACtDSwAI4cvDpUgKmuKNVAN7WG/8AoD+9b/GsZRrW4e1JE7Pc8FtH+cD8aw4a1FiTNqUmmgqloNRTgE1wKMeIsfwryVU2Fwv9r58KCQwi96qyKs2zeqxYuepqwav7GDlaxKp+0keiVH/lWoM4uRWR+yAmMVrEN24T37+kVpWHctVRcF7jXznvUyXMXjHEiQh5ZVzAKykGOImAeUjnW/lyetfPGOxpRi3nBBl50KSdFJUpQUk+BFQVEUlVWm1dmFELR3mVgqQrwGoVyUNDz4VWKoq6CpaB6CvNK7p5i/pTeFMsnwj51zCLhXhx6cagbcgqPWfW9a77K8MhzBqS4hKwl5QGYBUApQYv4zWQOmFEcjHpWoex/aAh9qbylwD1Sr/jVASw0S6E8nI+MRWq+1jD5sBIHuuoJ6XT+NBqcARtQtBtZR9ICs+VUBJIWdBoCSJnhWkb34dT+DeaQnMtae6NBmkEX8qIC/YqoB3EJ4lCCOgJB+YrYWk2rK/ZrutisM+XXkhCSgpiZVci0AxFprU2tKCocBzGY1NIUPAVJcFz1pKk86qAbfbchOM+sQoNvARmPurA0CovbgfnWb4zcLHtmOwDg5trSoehIPwrfF3pARQfOWJ3exiPewzw/wDrUfiAaiYTZb7q8iGnFq5BBt14Dzr6WLdLS1Q1m24/s57FSX8XlUtMFDQulB/WUdFEWgaDx4aOlNLIpQTQNxSYpw1yKAR9pv8A/Pe6t/1prCRW7e1FQGznfFTY/nTWEiosOJp0GmkinKgUKYfp2aZXRUppyYPr1qE77x6n51Iwh1HmKjO+8etUaZ7JzGHxRjVSB8P71oGFMgeVAHszfQjBP5iAVO2nU5UJ0Gp1owwuNJAyoUfFXdHxv8KqLvNEzXzhj1y44ea1n1Ua3955yFE5B4AE/wAxIn0rB145Ekhhu86qcPn79QiThyHMK8k+82pp1H7JPZrAHH30KPQnjVOas3NuulOQ5ezIy9mBCQLaQZmwuSdKrTRU/Zy+4oeFe4g+VRsEuJFPqqDuJHekcR/b8qJvZtjS1j2iRAXLZPgvT+YJoddUkhJV0mpGz5QtKkL0IPpexoPpVKKdCaibGxfbMNOkZSttKynkVAEj1qcmqjqE1Jb0plNPINqCA7qetMLVTj+p600KqE0medKXSBQLCZpRryKSKBQFcNK5Ulf40UkUmlmmzRAT7XnIwEfrPNj0lX4ViIrZPbJ/8Rr9/wD8F1jdRYcSaVNIFKFQKppQpxNIVVCE2M1O+koSj9GO0BML18bpNjAIqBXF6nqaK1j2fkqwZUTeVSYue9zoywzYGlxQf7Of/gH+L+tVGWG0FEe2oIaUfuq+AJr5yHCvo7bX6Fz9hf8ASa+cjw6VSPUqknSuiop7BjWn5prCcadXQOKblJA4EEfL8aThAQocDI6U6jT+GnG6g+l2FQAAIAEW8KfCqjsaDpT4qoWhVSG1WqMmnm9KD//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eg;base64,/9j/4AAQSkZJRgABAQAAAQABAAD/2wCEAAkGBxQTEhUUExQVFRUXFRcWGBcXGB0YFxgaFx0YGBgYHBQYHCggGR4lHBgUITEhJSkrLi4uGB8zODMsNygtLisBCgoKDg0NFA8PFCsZFBkrLCssLCw3Nyw3KywsLCwsKywsLDcrKzcsKysrKysrKysrKysrKysrKysrKysrKysrK//AABEIAMkA+wMBIgACEQEDEQH/xAAcAAABBQEBAQAAAAAAAAAAAAAGAgMEBQcBAAj/xABFEAABAwIDBQUEBgkDBAIDAAABAgMRACEEEjEFBkFRcRMiYYGRBzKhsRQjQmLB0TNScnOCorLh8ENTwiSSs/E0gxUWNf/EABcBAQEBAQAAAAAAAAAAAAAAAAABAgP/xAAYEQEBAQEBAAAAAAAAAAAAAAAAARFBMf/aAAwDAQACEQMRAD8APDtW5txNODGzVAmcyup+dTG1Vpldh0EUFe0kDs24+/8A8av1PGhffxeZDYPJz/jS+LAthnwtnNrYJnodPKhDBP8A/UOjgUuD4R+JoyYZCMNbnccyTNC+BwvfcV4K+NYVWrMAeBJ+VNFw6d3hwE1Keb+f5VFUm401Hw/wVFTNhYXtsW00teVC3AkkAEgHkkCSTpW0bM3CwEqSoPk5rEhaYFrWSPGsN2WznfbSASS6BAEm5tblrX0LtTENsvMgIhK3EpJyqBBk5fs3EiPOtRKZV7OsAQe68IJFieHVJqJifZdhChRS4+DlJB7tjFrdnzo8BTCtNVTr40+gCB0FUfIj7TqF5HAUqBhSTAI6g3FbRuIfq0jpQN7WcLl2q5cHN2arJyxIGo+0bDvcZ8KONzlBtsTyGnwqFGqsQBxvy4+lQ8Q6lUBVx+qLz8KqMNjwrNkMkqiepAkVfYRoAC3K9VDuBKj7qIHOrUMkiDBpphUU+HKihLeHdFDxKiVJMEWUQnS0gW1oE2vu4+wrN3+zHK+XWSQmeI16VtGeq7aGEzAlJveDy8DzFB864DELVIW6VTF85Np0FSdoISCQkQOxTp+8TU7bWFy4hzulMEAp4JVaQBwBJ0/CKi49N1fuU/8AlTUVP2IPdjmPxo32WQHmz91Q+KaCdh2A/aijbYqvr2/2Vf8AGgPcPUkVGw+lSQaqHcJx8qlCo2C4+VSqiuAV6u16g5ShSYroqKzsL7x6mpjZqrU8AoiftH51JaeMaV0c0sm9DW/B7qOi/wAKIm1Woa30c90fdX+FSkUj/wCg8xQuxi0jNJyiFCToCJF+tqK8QPqfSs+xDYzKEm5KtRYTHqZrLSWUoOjrWp1WBrHOmU4cTPasRIP6RM1ULSQYPC1dAoCjc5lSMY0vM0lIcntC4jKnW5hR9PGtUxC3MSUJTjMOtSVpWlKViSUX0CetYMhI4gVZ7tPpZxbLhAIS4JBmIPdPu30J0pKPp5LSylR7VwSVmAEEaniW5qehJgXOnh+VCm7bbL2F7RKHYl2D2roBEqIITnsIIsRwoiTg24HdV6r/ADrSML9sa42qeJ7JqJ6E+H+Gpi9qNs4YCTmUCBF7aXJOmvxqr9rasu03EpkJytWMm5Skm6r1SPuKcej7KYEcP7VlWi7qklOfSwt4m/yiinCY8EAkwdDwoK2TicjIBtPDxPh6VZbJxZdKsuoUQZ5jj8qqDBnH3ipbeIngfOqFLqG7rUAeP+cafZ2s0qMqgZMWNVV4kk/+6Ukmhnam8ZYATlKlyQB49ONRdnbx4hahnShCZ+0fwGlBXe0vAJBQ8BdQyGOYIInnb5UAbR1V+4T/AOVNahvfglvBKG0lSk98DLmm9wOGnyoR2hu1i57uGKvqokoTM50nL0iT5VmkV2x9APvA0W7HWO2bgjRY9Ms0PPbIxTQR2jXZJK0gqgA34DLcUQ7Ibh1oCYhQGgj3bWAorQcMbCpFRsObCpQqodwGp8vxqZUTBampdRXq9NerlQepQFIpSaDIs3eV+2r51ZtKtVMy/K1ftq+ZqyQ6YrbKxz2oX33X7n7C6v1SRqdaE97ZKh4INKkNuqlo9RWdYp0qccPJJAtGik1oCj9SeorPMvee6KP86fzrLRt8ZiVDwEeQpoIPI1NwrXdJ4yPwpT6svmRy86CGhJ0AVbkDapIwzgg9m7rrkV+VFe4OBU5iyjNksc3ikg8tbc+ZrQHcAWlpaVinAlQ+rMAx9wzqYFjxgjXVII/s+x6PobmfELbIKiEJSnMQU65ezJkmjlTyEgTjHk/tBA+bNZbsTFu4db6RiXEAqMw2ghRUTclekx9mTe1Eq9rrdSEu4lR7xgDsI5Ce+J1BgiqAD2mKT9OeIWXfcGZQANkJ1gCfCBpBk13HYGWA8gXSQVwYsRE/IedV3tFxqXNoPKBz/oxmMTKUIB921iCLUR7PfKcC4pICjkFjcRIBkdCagrNn7SDkAm9iBP8Al6I4CGyUqyzeZ4m9oN7AUO7JSlKwFICVKT3YFv8A1f4US4dLZsqT4zExwgcOtBVYxbKFQoPPufqpk+uWAPMmkYRRzpIaU0JkSeV4IBvYGjDA7ASvvILiZMkCCDNySCDrUba2CbYsLqMiB3leJPlTBabwbIOIZQ40qDlgkDvQY8/jyqp3b3cU0ZzPqJP2nFZQP2SINEG7GLbLWUEkCxkzTOP3nbYdyLRE+6vVKvQ2Pga0gmZKbAgmEn8KW6lFzkJ1ER1/L5UJY/esIZW4mJBToY1UBr51SY72kuIMBsK7hX+kIHvJRGn3p8qmqIN9GUhgBLeX65q+nT/PCqPZiCHm7yO9HwqDjt514tKErAQkLQYSVGe8ImT41aYSO1aMnUj4UB5htBUgVFwpsKlJoH8GLnpUyoeE18qlVB2uVyvUHqWmkUtItRWMsMEOOfvF/wBRqa4ggTyvRPitktJUsidVE38SeVUuJIyQNZ1/tWmXGHraa0KbyjvKn/btVhtPaLiE2CdYuP70NbV2oVqOYD3ctuFSiWB9UetAvZ950+BH86aM1Pw2RQehP6Txn+oGoptCrR4/iKi4jBOJIzD3khQuD3TMGxtppT5JBvzHzqQ64Xi2lsKJS0G9IHdKrknhBFzRVtuntJODWXHytP1cpAJBMpJR7t4Mp8jWjfSm30pKDiCkxmHeJTN5IJkcIrNU4UKfKWe+5cJWo91AQLBAIuqB7xHC3OiTc8HDOLacCwpRCy6lwgK8ComDE2PiaqJpQFT2jTxUQVIVokjXNlzeN+npZo2WwkZlpxCU8+9qfmfChTbkleGCFKlSUlQ7XPMfdJ7tibU5sfZmLaxAbdK2jBcRmcTzykhWYiY86IFduslt9xKkqSZ0WIUAbpsb3BB860zchoKZyqEhSYI5giDWeb3A/Sl5jmUUMlRJBJJabJOYWrS9wm/q56VItDWO2KtGIIzBJQCL8o+RF67hsXCZ1sfn/atTxWzGnY7RAVw5GOUi8Vn292yE4d0hCYbWnMkXMH3ViT/Cr+Krgi4TeNV5m3I1U4zFrUSqcqzPe4jwHh4UrZzSe0yr91dp8aTtLd9RVmQ5AnQiRbnEETUVDwGKxAV75vYkmLUXYjE4dxCWVKBWqw1JMePgeNVOxtjLRJU5hgZSUqUFKgpVnBgkTcDiNKOdj4dkqUSsPOLnMqAEiTJCUiyRJJ4k8TViUK7YwRbwiZ1K0pPkSR8hQttYQpNtWV/1t1oW/TeTDgH/AHkkDyVQBtr3kfuXP626gmbNfCUydAUk9AQaN9lLClsqFwZI9LVnQSS2ADrRlues5cOJJgR/LSDUMKbVMFQcGbCpqaocwxv5VKFRcN73lUqoO16uUk0CppxGlR5pxCrUUO7S0c/ioPxbkeNF+1DZz+KgTaYIkCtVlT7dfsARzoW2goZh5VdbUST8delUe0U98dBWVW060ON4YkrgCVZoEi8ETxt50Q4j3SPChRwEEnxJEdefnQSkbPUV94pSJ5gk3mAAbn0ilYjCPFBShspTmEgEEqibqIPe6aVDzAnQSD0nxj8K72EC6eI4/jFQTsBs1YzF5vuJTPfUEpEWBM+8BOgv40Ys7cwrYbaw+KDTaBrmnLJMwFC543sOR0oc3VbQl1QUCEkKBBClhU/ZKUQY+HOqPFbNdDiglCiMygmEKuATBvfSqDJG1MIktq7RpRS3B76pzqKSVSUQSAFcY4UZbb3ywLxaLeLShScx7QzKMwiMkd+eI0tPKsc//GP2zNLGn+mquNbKdKgCnJOhWlSQfhTRab541t/FuutuZwopglQJOVCEyOMSFcBaLDStL3D/AEQ8QKxUtKSqCNDyMevKtq3JORpAMCQIvqasKNm6Gt/sJnYChqgyOhsofI+VEjSp5etAm/8AvE19WwhYUVOo7QpNkoChIzDiflVqA1CoEG17HkausJiUuJgqvoaqN49mrYWpJ0BMHmkmxqjRispsTNZaHmH2KgK7yxHqKKNnPYdlIykSelZUnGOK1UR/nKivdrZHaqCnCpQ/Vn5xrRDG+u2C+9kQCUNhJkAwVEj5A/Oh7ajKpScpP1TnA82/yox3swiCy3i0505zkUEHKlUQQvJoDMpMa8b0JbRxl05VODuLFlH7t5sLR8aBOGaVlFiOoPOivdBuOwJnp/DQvLhbBzqm3EniOJn1EUTbmA5cOpV1E3OpmDrQajg9KmCoeF0FTAKocY97yqTNRGz3h51JmgVNJJpJNNurgcfSflUDs043pUNeIGUkHTXhFc2XiMzSSTMz8zHwoqp2n9seJ+dB+1W0hfe0/wA41a707ytYdRQrvLMnKItfUk6UH4vbrboCgYuTBGkR+JFatZRNvKQkSeEgUN41YUuQRBANvGpu8+NBSEgi+b4W4eYqAGCCT4D5VlUrF4gFJIUnTnHzoXU7ZUakwPONKttrMjsFcwQfSqXBrhSB3R3grve6TFpnhNvOgn4plrOgN5imEhQUCFZgYVMnXw4Uzi1FMd3ukzmuAYtTuPcSSXAQSrvKi2Reik+N7zxuasHscX28NhwIKUkJuCCVQB0k3vxNQPbmqIxGZK0t+9KjcRlVwkVdpxJQ8IdbcOZSrpkyoQMxCtLqMelVG7TZTnSQpLiVqEQcwgEZYA4Kk+VStjbbIZWgpIUp1PEg5pCiSNTEHXkKoNdpbUQ28C5iWMy2ygFSFQJKe6AFmLfKqcbVWNqshLjakJQTISoISVJVJvckwBrF6axe1y6B2sLAiMwBj+9hTWI2meZpog7Z2Cp57EvFaEkrBQIIC5CZIMnKB3uB0qccb2bbaMxJRxGhtB1qC5jaotqYtUggkgagfOONASY7eR5xPZ54RHui0jxOp86FtomZnxp5t4BNrk3zHjURy5orXtltI2hgWluXVlgqGoWnuqI6kUC7wbrOMKzRmQD7wGnUcOunSi72Tuf9MpB4OKI89ak+0veD6Jh8rcds7KU/dSPeXHnA8T4VWegPZmF78TNyY861bdXYqkgKUMosQOJ/KsV2DvS80825CVZCCRlSCpInMkkcSJvzg19G7NxSHG0OIMoWkKSeYUJFItZ97YMQWUYTIkZAtwER3YKQMpHI3oYd2OjENtusuBKcqgUrkwVZbZhyjlxrQfahgA7gHSQSUwtJ5FJnWsp3L2pkUppZ7qrjz/w1KLJeysQkCG88J+wsEaj7OpMDlUrcXaJLzeH7JYKcyjmnOLGAUZZ5+lLxji2lZkGBxHA9R+NWGzdupKgVJGdI1IBUB4HlQaZhLgVNoCTvA+jKWQ24gTLapSsnWUuTE+BAou2HtMYhlLgSpBuFIWIUhQ1SR+PEQaofxj4QMxtBHxtUVG30TBuZVpwA/wAFNbzrjDrMxpBmLyIvwvWZ4zE4ktFxpSO4mVJPvKy8liRMTAoNiwL+dAVzH+fjUPbGPCBlzDMQYE38KENibfyNIUe6CMygrUTaCDx8BA151CxmL7RwKQvMjMrSDeDwN/nUFvhNoqK4WrKFTBGh7pg+Z4CiTZb6ezEJEAqTY/qqKT8qyxraDiCgCeBmSSkcyPs3BnpWm7CXlYSIGq+MzK1GZy8dfOgw3fJ4ubReCVpUFLPeBsMvdKb6EFJEc6g4x7KvI0O4Bc8eBMiB4VE3iI+kvgmxxD//AJFVI2Rh1LCySCtQyJ5q0HQaR5VBMxuxXS026UCVGECe8c/eEiI4zbnU/DPNsreS8FQEJTmywTnTwF78LVBTi33S0ysnKhJIi5lKVG6hrlE+lWfZSpSVkupSod/ne0+JjSqIGG3VcUhSi4hCMgWAqStYF1DKNDU13dqMKl45CE98BQg5ZtaIuOE6UUbC2eMS4py7bSVxEHMuBoJ0ERfxNTdqbuuOJdw4UEtraUEKMnLKk3ImDxq4ms8weymlt4pQCQQQQmRkhKcxETIuSARVcHSy6FtBDKhoQO8JsVAHjE+tFezdyXVnEJnKW0hMFQ70Tl8BISYPjQbvHsbEMOhLqCkrEoE5jGmo46etRRBg8UynEIU0snM05nK1mS4YGYrVxUOXKh9S8R2inFJUVRJJ05a6aVePbEZadSlxC7tJOSCBmg5jJN+HpUR/HA5TwIKSPwigQ1iUqTmTaRcTSVYu9Vp7hjhwrjDl6ip7+Jiobqyo2t0/OkvmxrzN4oJDKIE0hVLNJoNE9lkhtwzbtIPhKUket/hzog27sJGJClrAWFJygH7ITMETpck+dBfs226lnEfR3AMr9gTwWnQH9oGOoFaBvxjQzgMQtNlZMojmshM/GtI+fcUhLby0oUFJClBKuBAJAPSt79mOJH0bshORBztTr2TsqA/hUHE/w18/LR/ato9im1EuMKZVZxknKebbhzQei59RUij3eLD9phnUc0KHwr5pDpbcB0ynKfl/nWvqDHkBtRVMBJJjlFfLOPxAcccUBAUpRA5Akx8KVIPEYvMhM3BHmOlVG0Xg2QQTc2HEczTW7OKztlB1TUrHYcKH+EfGoqSztjKBerzZG9qmlJIMibidRxFAWOEIPgRppGnHSksYk5R1+VUbpv1tFKNnOPSMuVCk+MlJT6yKx7dvfc4dTq3Gg6VCWhOVLa76gapIPWwq5dw+IXg04pDxWGe6plVwAiIUEk5SAIJEc9aEG9mOYzGBplCUqeVKUiyACMxPgkAKPQUFtsneR59x3tT2ilArAAAFjJTlH2dIFEuH3hCi20MEkL55SFeJzTpEzwot3Z9kuGwziHVuuPLTwISlsmP1IJI6qok23u4lQzMIQleiuEpOoHCfSiM2Ck2V2YAi6krgZQbWuY1o22HiR2CIygd6AlQUPeOijrWfbVwPZLyrWE5QeRMXsQE2MgjWi/dRn/pW8ptK44/bVa1raVFYtvCmcQ/+/eP86qn7JTlQjvfeJkAggyAJ8qa25s5wvqMd119wJMgzK1cjbz5UTbxbqsoa7RAWPdRAPdFomOJ4z40QrYOzm1qCy9hm1SQUlzvngbC/P1oRxAdC1NqcyZFKGtlFMiw4zw60/iMGEjuWIFjxqtW4XHUCSpRKU8ySSB+VBrG7+JUxgMOFKhxwzJmbkq+UUU4baRKZIIjXx/KorTCApCSB3EwOMWApeJesYSeg0PStsqY7QyF5zRJSCSru3iQDPn61B3oDDKWjmSlYWjNKvsn3iZmJAHW1V+1dt4dLmISoSAyYBFypIjLra9Z+t/EKUp1cqzmSFcfKstDTb+323Xfq1JLYTlBzSpUkk+MSaFccE3CTBNwOE8I66VHd2alSc7XdPFP5VFzKPdVZYuPGinC7mT4jUVxg3FWOz92MW+QtlhxU2JjKmeeZUCr9r2aY8CeyRfh2iZ+cfGgFFmu4EyOhIq03g3axOEAL7RSkmAoEKTPLMkmD1qowdiRzv6VBKWa4TSVGuKoI+0lxkUCQQbEGCDYgg+VGu2N9U4zZRbWQMSlbQWP9wAg9okeQkcD4UD7Q9wdfwNQJ5VROQoZYi/Oib2ebUGHxrJ0C1dmrxSvu/AlJ8qEGnBImn23ilWYTa46jQ+tB9O7abJw7o1BQoRxEgivmN1oCRyt4SLWrZt+t+mU4LK08kvuoSmEKBUgKAKiY0sSOprD0mlRYbExXZvjkbHzouxKaA3LQR4GjPA4jtGknjEGoqBtNMoV0+RBqoYNXePRCVX4GqLDGCeGgoNV9luIBbeZVcWJB5KBB+VFm6+5zGEdDyLqCezT90fanmqIHSs79mmKCMQpJkhSYHMkGfzrURtMJcCJEQFDxmQo+UfKrEEAxApxD14qOGwoSPSkQQQTwmqA3f/A5FOOgIKSmVcVAqGUKINsttRepO7od+joluPe92QPeVcAm06+dVntb2o8wGi2Pq1pUlwlGYSCkpudDrHO9Mbo7aWvCNqISJLmkgfpFxaeVRWT47GOM4kuA3S8taQbpupXDpRD/APtysU32am8pBzFQVIMcIIkUL7VzOPOW/wBRSR5KIFWWxsPksdb6eQoiViFaUMrVlKSLEGZFiCDqI0olxI0jnQ65hluOFKEzlJ6CTxPCoNK9nu3S8soWqQGkAZlkqKhOf3jN9aK8e+hoEkkEzCQZzeX41lGwAcK8hwKzLTPd+zcRfpV1jNrKWStxck8tB4AVdQ3i8IkvLdIKlLM3vHKOHnUzZeyF4lzIhInUybJHMkfKqNe0ibA0V7v7S+jMIMwp7M5/CkhCR/UfOiiLBbi4VsfWErJ1E5E+gk/Gr/AbFwrQzNtNgjiEif8AuN6EkbyIykqVfh+Pwq/2diM6RBsRwqoIG3gRAFcZXwqq2ZiTKkLgLQqDHEapV5j8akl8IXBMBXeHUWV+B86okYllt5K2XUpWlQgpULKBH5z6Vju/u5RwUPNEqYKgDPvNlVgFHiOR/wAOn7xYnI2HgSMhhUfqqt8DB9aShkYhlSHDnQtJSQRwIqUYIBSVVJxeGLa1IV7yFKQeqCQT8JqKustGcYn6s9RVZVrilAoV0n41VVYOTXhXor0UHQKUmkxXhQOg86vt2Hu6pHK4oeB0qx2C9ld60BDjboPQ+dUD7eS8GCSUnnxjqJFEBXOZPGDVQlBLBMSRlUPKx+BPpUFzuC6RjGp+0SmDyUDWo4jZzLmLZU6qFNoV2acxGYqI5RIEG3jWMbDxi0PNLEDKtKtOR/Ka1RzCvK2rhcRkUWQkpz5e6kkOSCrgbjXnVRRO+07FNuLA7FSQtQTKFaSYulQm0UxiPavjSP8AQ6dmr556Et6dmlrE4hAV7rq46Ekp+BFUrDtFbs3vDg9q4QodbXAIKm0nKtJGhzgwRy+VWGxdkYVtlKW0PBIzQCsE3USb9SaGPZPlGGePaJbUXRckAwEiBcHiTWm4bEJKQQ6COc+PSiPm13uh9Z1D7gT5qNVTGKciyyOFvWjPam6GK7VwIbCm86yMygJKib/KqLEbsYhqymVyeKUlQ9RQU7K1uHvLURqb1aYbGHLkTYTw+Z5mq6CgZdDN/K0V5TuUG8VBLdxcGAeviaR9JUs1JwG7b60dooJYa/3X1dkjynvL/hBqeh3Z+HsVPYxf3B9HZn9oy4rqAKCALQJuohPr/ho02jsXEu9ipDZ7MMJRKiEJSUlRMlZAvmHxqh2ZveQ6kNoZwjcyostZ3SB9kurzLk8xFWe+W3MPiW0FTj47OYASRmzRclwEzb40FXi8K0zPa4tmf1GszyvVICR61Zbt71htXZ5yQBxEH0ms/cfTJyJP7SjJ8oAA9KcZ2c9AWGnY1Csioj9bPGnjVGu7W3obQ80tCworQUrA4RdJ/qHnXt4d72VspyElwKSRHCTBHoayvEsvICX1AwF5ZOhMTHpNIc2iVnQC8x/ehg221tx5TC0qV3SkjyPCr/cresdgEuDvDU1meK2mVoyx1Mz6VY7tbcGHJzJJGoiLHzoCbeDZeHfxLik4tpt1eVwtOpUlNwBIeEi8TEWmqbG7m4xAzBkuI/XZIdSf+wk/CqPa+0+1fU7EAnTkmI/vXsLj3GzLa1oPNCin4pigbxjJAUlQKSEmQQQr0N6pqO0b6YkoKXi1iUwe7iG0ufGyvjVaNtbOd/TbPU0T9rCvEejTgKR60gFqk/RVCy0qTYGCCDBuDB4EXow2PupgsavJhMViErI917DFWXW5daVlTobmK1/aW6GEeDS8Q12immwgEZxKUiAFJRdQFyJ0k0HzW8RNtKRWu72ey1Cm+2wGaf8AZWbKH3FLgpPgo8OFZRi8MptakLSUrSSlSTqCLEGimZp3COQ4k+NM14GCD40BS6uCD4VHg5SAY7pgDWvOu90dKcwyxI4Tx663qCswq4M8a3pW97GFZYTCll3KkAFMyriQTMSdawVt1IMEXBj0or20q+zcQNAhCCbe8y5ME+I+VBX7y4vtsU+uLKcUYOoAsOHICmt6cMhDWCyoKVnDkrNu8SrMD5Zj8K46vPJOpUT5kn86Mva7gSGsGvghKmuhhJGn7Jqokey5lKcGtTiCvO8YAMQEhIv5ya0jZ7wS2kBtQAmBmnifCgD2ObQUW3WZICcqxEfakH5CtRZSYHfV8PyoKlcKUqAYBN6j41o9mvL72RUc5gxHnVniHYJvFzYfn+QqG5KgQO7IIka3ETOtaZYMjdstnNjXUYYfqHvvq6MpuOqiKS9t9lgxg2AlQ/134dd6pR7jfkCaptq4ZbTzjbk50rKVE3JI4k8ZsfOoWWstJeNx7jy87q1uL/WWST5Tp0FRg5/fxrgFcymgU2ozI158al4DAOYh1LbYU44rQTPUlR0AqvK+Fbb7Mt2PorPauCHnQJHFCNUp6nU+Q4UKq93fZgEFK8UtK4g9kgHJP3lG6h4ACtDSwAI4cvDpUgKmuKNVAN7WG/8AoD+9b/GsZRrW4e1JE7Pc8FtH+cD8aw4a1FiTNqUmmgqloNRTgE1wKMeIsfwryVU2Fwv9r58KCQwi96qyKs2zeqxYuepqwav7GDlaxKp+0keiVH/lWoM4uRWR+yAmMVrEN24T37+kVpWHctVRcF7jXznvUyXMXjHEiQh5ZVzAKykGOImAeUjnW/lyetfPGOxpRi3nBBl50KSdFJUpQUk+BFQVEUlVWm1dmFELR3mVgqQrwGoVyUNDz4VWKoq6CpaB6CvNK7p5i/pTeFMsnwj51zCLhXhx6cagbcgqPWfW9a77K8MhzBqS4hKwl5QGYBUApQYv4zWQOmFEcjHpWoex/aAh9qbylwD1Sr/jVASw0S6E8nI+MRWq+1jD5sBIHuuoJ6XT+NBqcARtQtBtZR9ICs+VUBJIWdBoCSJnhWkb34dT+DeaQnMtae6NBmkEX8qIC/YqoB3EJ4lCCOgJB+YrYWk2rK/ZrutisM+XXkhCSgpiZVci0AxFprU2tKCocBzGY1NIUPAVJcFz1pKk86qAbfbchOM+sQoNvARmPurA0CovbgfnWb4zcLHtmOwDg5trSoehIPwrfF3pARQfOWJ3exiPewzw/wDrUfiAaiYTZb7q8iGnFq5BBt14Dzr6WLdLS1Q1m24/s57FSX8XlUtMFDQulB/WUdFEWgaDx4aOlNLIpQTQNxSYpw1yKAR9pv8A/Pe6t/1prCRW7e1FQGznfFTY/nTWEiosOJp0GmkinKgUKYfp2aZXRUppyYPr1qE77x6n51Iwh1HmKjO+8etUaZ7JzGHxRjVSB8P71oGFMgeVAHszfQjBP5iAVO2nU5UJ0Gp1owwuNJAyoUfFXdHxv8KqLvNEzXzhj1y44ea1n1Ua3955yFE5B4AE/wAxIn0rB145Ekhhu86qcPn79QiThyHMK8k+82pp1H7JPZrAHH30KPQnjVOas3NuulOQ5ezIy9mBCQLaQZmwuSdKrTRU/Zy+4oeFe4g+VRsEuJFPqqDuJHekcR/b8qJvZtjS1j2iRAXLZPgvT+YJoddUkhJV0mpGz5QtKkL0IPpexoPpVKKdCaibGxfbMNOkZSttKynkVAEj1qcmqjqE1Jb0plNPINqCA7qetMLVTj+p600KqE0medKXSBQLCZpRryKSKBQFcNK5Ulf40UkUmlmmzRAT7XnIwEfrPNj0lX4ViIrZPbJ/8Rr9/wD8F1jdRYcSaVNIFKFQKppQpxNIVVCE2M1O+koSj9GO0BML18bpNjAIqBXF6nqaK1j2fkqwZUTeVSYue9zoywzYGlxQf7Of/gH+L+tVGWG0FEe2oIaUfuq+AJr5yHCvo7bX6Fz9hf8ASa+cjw6VSPUqknSuiop7BjWn5prCcadXQOKblJA4EEfL8aThAQocDI6U6jT+GnG6g+l2FQAAIAEW8KfCqjsaDpT4qoWhVSG1WqMmnm9KD//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200" name="Picture 8" descr="http://www.amnesty.org.nz/files/107389.jpg">
            <a:hlinkClick r:id="rId2"/>
          </p:cNvPr>
          <p:cNvPicPr>
            <a:picLocks noChangeAspect="1" noChangeArrowheads="1"/>
          </p:cNvPicPr>
          <p:nvPr/>
        </p:nvPicPr>
        <p:blipFill>
          <a:blip r:embed="rId3" cstate="print"/>
          <a:srcRect l="9581" b="17815"/>
          <a:stretch>
            <a:fillRect/>
          </a:stretch>
        </p:blipFill>
        <p:spPr bwMode="auto">
          <a:xfrm>
            <a:off x="6324600" y="4419600"/>
            <a:ext cx="1814924" cy="2076150"/>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3733800" y="6096000"/>
            <a:ext cx="3962400" cy="369332"/>
          </a:xfrm>
          <a:prstGeom prst="rect">
            <a:avLst/>
          </a:prstGeom>
          <a:noFill/>
        </p:spPr>
        <p:txBody>
          <a:bodyPr wrap="square" rtlCol="0">
            <a:spAutoFit/>
          </a:bodyPr>
          <a:lstStyle/>
          <a:p>
            <a:r>
              <a:rPr lang="en-US" dirty="0" smtClean="0">
                <a:solidFill>
                  <a:srgbClr val="FFFF00"/>
                </a:solidFill>
              </a:rPr>
              <a:t>Peter Benenson lighting the Amnesty Candle </a:t>
            </a:r>
            <a:endParaRPr lang="en-US" dirty="0">
              <a:solidFill>
                <a:srgbClr val="FFFF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is it’s Role in internationalism?</a:t>
            </a:r>
            <a:endParaRPr lang="en-US" dirty="0">
              <a:solidFill>
                <a:srgbClr val="FFFF00"/>
              </a:solidFill>
            </a:endParaRPr>
          </a:p>
        </p:txBody>
      </p:sp>
      <p:sp>
        <p:nvSpPr>
          <p:cNvPr id="3" name="Content Placeholder 2"/>
          <p:cNvSpPr>
            <a:spLocks noGrp="1"/>
          </p:cNvSpPr>
          <p:nvPr>
            <p:ph sz="quarter" idx="13"/>
          </p:nvPr>
        </p:nvSpPr>
        <p:spPr/>
        <p:txBody>
          <a:bodyPr>
            <a:normAutofit/>
          </a:bodyPr>
          <a:lstStyle/>
          <a:p>
            <a:r>
              <a:rPr lang="en-US" sz="2400" dirty="0" smtClean="0"/>
              <a:t>Their role is to bring communities together in the effort to support on main goal. Amnesty </a:t>
            </a:r>
            <a:r>
              <a:rPr lang="en-US" sz="2400" dirty="0" smtClean="0"/>
              <a:t>International does more them promote and protect human rights, they bring other communities closer. </a:t>
            </a:r>
            <a:r>
              <a:rPr lang="en-US" sz="2400" dirty="0" smtClean="0"/>
              <a:t> An example would be that over 65,000 Canadians sent letters, signed petitions or stood in front of our parliament  </a:t>
            </a:r>
            <a:r>
              <a:rPr lang="en-US" sz="2400" dirty="0" smtClean="0"/>
              <a:t>back in 2011 to support the indigenous people of Colombia. </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What does it promote?</a:t>
            </a:r>
            <a:endParaRPr lang="en-US" dirty="0">
              <a:solidFill>
                <a:srgbClr val="FFFF00"/>
              </a:solidFill>
            </a:endParaRPr>
          </a:p>
        </p:txBody>
      </p:sp>
      <p:sp>
        <p:nvSpPr>
          <p:cNvPr id="3" name="Content Placeholder 2"/>
          <p:cNvSpPr>
            <a:spLocks noGrp="1"/>
          </p:cNvSpPr>
          <p:nvPr>
            <p:ph sz="quarter" idx="13"/>
          </p:nvPr>
        </p:nvSpPr>
        <p:spPr/>
        <p:txBody>
          <a:bodyPr>
            <a:normAutofit/>
          </a:bodyPr>
          <a:lstStyle/>
          <a:p>
            <a:r>
              <a:rPr lang="en-US" sz="2400" dirty="0" smtClean="0"/>
              <a:t>Amnesty International promotes the right for everyone to be able to practice their rights and freedoms no matter their race, religion, or culture. They also promote the importance of Human Rights Education, which teaches kids what they have a right to and teaching them the value of protecting their rights as well. Equality is the foundation of their organization, promoting a new global way of thinking, reaching out to more than 150 countries and conducting 3,341 missions. </a:t>
            </a:r>
            <a:endParaRPr lang="en-US" sz="2400" dirty="0"/>
          </a:p>
        </p:txBody>
      </p:sp>
      <p:sp>
        <p:nvSpPr>
          <p:cNvPr id="6146" name="AutoShape 2" descr="data:image/jpeg;base64,/9j/4AAQSkZJRgABAQAAAQABAAD/2wCEAAkGBxQSEhUUEhQWFRQWGR4YGBgYGRcXFxwcHBkfIBofHBwYICggGBwlHCAYIjEiJSkrLi4uHCA0ODMsNygtLiwBCgoKDg0OGxAQGywmICQvLCwsLCwsLCwsLCwsLCwsLCwsLCwsLCwsLCwsLCwsLCwsLCwsLCwsLCwsLCwsLCwsLP/AABEIAPAAzAMBEQACEQEDEQH/xAAcAAACAwADAQAAAAAAAAAAAAAGBwAEBQEDCAL/xABREAABAgMEBAYOBQgJBQEAAAABAgMABBEFBhIhBzFBURMiYXGBkQgUFSMyNVNzk6GxssHRNEJScuEXM2KCkqKzwiRDRFR0g8Pw8RY2ZbTjY//EABsBAQACAwEBAAAAAAAAAAAAAAAEBQIDBgEH/8QANREAAgICAQMDAwIGAQMFAQAAAAECAwQREgUhMRMiQQZRYTJxFCMzgZGxFUJSoSVigsHwJP/aAAwDAQACEQMRAD8AU9sWq+Jh4B50AOL+uv7R5YApd13/AC7vpF/OAJ3Xf8u76RfzgCd13/Lu+kX84Andd/y7vpF/OAJ3Xf8ALu+kX84Andd/y7vpF/OAJ3Xf8u76RfzgCd13/Lu+kX84Andd/wAu76RfzgCd13/Lu+kX84Andd/y7vpF/OAJ3Xf8u76RfzgCd13/AC7vpF/OAJ3Xf8u76RfzgCd13/Lu+kX84Andd/y7vpF/OAJ3Xf8ALu+kX84Andd/y7vpF/OAJ3Xf8u76RfzgCd13/Lu+kX84Andd/wAu76RfzgCd13/Lu+kX84Andd/y7vpF/OAJ3Xf8u76RfzgCd13/AC7vpF/OAJbX0h7zq/fMAdtk2DMTQWZdlbobpjwCuGtaV3VorqgDNgCQBpSdgzLrK322VrZbrjcAqlOEAmp2UBB6YAzqQBpz93ZphpLrzDiGlUwrUkhJqKih5oAy4A+m0FRAAqSaAbydUAaFsWDMymETLK2sdcOMUrSlac1RAGdAGja1hvSyWVvJwpmGw62a1BSdXMdWXKIAzYAkAaVqWE9LtsOPJwpmEcI1nmU1102bDzEQBmwBIA0bNsN6YbfdaRiRLoC3TuSTTp2nmBgDPgDiANBixnlsOTCEFTTSkpcUPqlXg1G7ZWAKBEAcQBcsuy3plfBsNqdXQnCkVNBrMAdM3KraWptxJQtJopJFCDuIgDpgC7bX0h/zq/eMAN7sc/zdp/dZ9j0AJWAOIAdujT/tm1PvP/8ArNwAk6wA+9MPiKT52v4cAIOALljfSGfOI94QA4uyX8KR5nfa3ACXlWC4tKBrWoJHOTQQB6K0y3XDlkpLae+SSUqoNfB0CV9AHG/VMAeb4A2LoWMZ2cYlh/WrAP3Rms9CQTADi7Iiy0plZRxCcmllrKlAkpyH7vqgBCwByIA9I6LbOYkZCWZmMnbSKlUO0FslINdXEp0qgBD3wsJUjOPy6v6tZwneg5oPSkj1wBjQA8ux4Qgy0+HQC3VOMKFRhwqrUbqQAF6UbgGz1h+XPCSTxq2oHFgrmEk7QR4Kto5dYACYAZGgDxsPMufCABvST40nfPK9sADUAXbb+kP+dX75gBw9jajEm0U6qhkV5w9AHT+Qb/yLfov/AKQBx+Qb/wAi36L/AOkAFkrdLuXYNoscMl/Eh5zElOECrKU0piP2a69sAebIAfmmHxFJ87X8OAEHAFyxvpDPnEe8IAcXZMeFI8zvtbgBcaNLP7YtSTbpUcKFEcjYKz6kmAHVI3nCrwzsi5m082ltIOrEhoKUKcoU4P1RvgBD3vsQyU4/LH+qXQcqTxkHpSUmAGLoXlESktO2s8OKygtt12nIqpXaTgSOflgDRm3lz11FuLqp1p5Th5+2CpRz3IcV1QAkYAJNHl3u359hilUYsbnIhOaq8+Q6YAKdLt7FG10Fg0EiQhFNWNJBXq2V4hH6JgDd032eibk5S1WBUKSlLlNYSsVQVbsKqpPKQIASkAO7QH9CtLmH8NcAYWiy/LaUGzbRouTd4qVL1Nk7CT9QnOv1T6gB/SNcVyy36VLku4SWXN4+yqmWMDr18gA2NAHjYeZc+EADeknxpO+eV7YAGoAu239If86v3zADe7HP83af3WfY9ACUgCQA7dGn/bNqfemP/WbgBJQA/NL+dhSZGYq1q83ACDgC7Yw/pDPnEe8IAcPZL+FI8zvtbgDE7HizuEtFbpFQy0acilkJH7uOABS8FuKTa702jw0TJWP1F/GkAMHTfZAm25O0pcYg+lLaqbcWbfTUqT1boAr6VFps6y5KykHjEcK9Taakmu2hcJIr9kboA09C6e2bHn5VRyOMdC29fWIARhFDQwA99B1mtSUi/aUyoNhziJWfqtpVQ0y2uUHLhEAY0xdm7y1KWu1HypRKlHE3mSan+q3wAf3SlLOmJB6zJWaMy3gV4ZBUkLORFEpyCs9WUAea7TkVsPOMuCi2lqQrnSSD7IAcmgP6FaXMP4a4ASQgBuaOL3szjHci1KKaWAlh0nNJ1JTU6iPqno2wBe0cXResy3gy7xkllwtuAUStOWfIdVRnT1wAudJPjSd88r2wANQBdtv6Q/51fvmAG/2OCat2kBrKWQOp6AF9+Te1P7k7+784A65jR9aSElSpJ6g3JxHqSSTADH0bpIu1agIIIVMAg5EHtZuAFbYl0pybQXJaXW6gKwFSaUCgASMzroR1wA7rtMdt2amyLVQqWfw0ZKqVWlHgLRnmpByKdoFduQC9tTQtaTSyG0tvIrkpKgmo3lKtXrgAw0caHHGH0TM+pNWjiQynjVUPBUtWqgOdBtAz2ECaT7lWna03jbbQhhpOBoLcAUc6qWQK0xGmW4JgDV0T3SfsqXnVzSAlZFRhIVVKUE5U5TAHnZ1ZUoqOtRJPOczAD/0DWk3NSK5N4BfaziXEA55FfCJPQ4CYABdJV3rSm52Zm1SjoaB4pNKJbQKA68shi5yYA2+xtmwJiaZP120rA+4qhy/WEAANq3fWu1nZNHhqmVNjpWc+YDOAHFpasKa7RlbPs+XcW0imMopSjYokGpzJPG5wIAUI0c2mf7G7ll9X5wAVaM7t2nZ9oNPKk3g2e9u+D4CqVOvYcKuiANvTXo+mH5tMzJsqd4VNHQmmSk0AJqdqaD9WANTQ3dualZSfRMMLbU4OIFU43EUMqHeRACKRY76nzLJaWp8KKC2ASoKSaEUG7OsAGktobtRaMRabT+ipxIV6qj1wA2tH1qzTXBylrMKQ6jiy8wqikuZUwlYrRymqpqocozARGknxpO+eV7YAGoAu239If86v3zADk7GX+3/5H+tADbvHeOXkEJcmnODQpWAGhPGoTTLkBgDou9fCTniUyr6XFJzKcwqm+hzIgAY0wXaU7JPvy7jjS20qW6hC1JQ8gJ4/CJSaKOEayK0FNUAZ/Y4+LXv8Uv8AgswANdkoqj8mRrwOe8mAO/Qy1ak531ydfTJtqpQkKU4RrSlSwSEjKpHMM8wA7X30tpKlqCUJFSpRAAG8kwAFzmluym1FJmcVNqELWnrSKQBvXevZJzw/oz6HCBUprRYHKk5wAM6StGsvaDa3WwlmaAKg5qSumZDnP9rWNeeqAExohmnGLYYQhVMalNOUoQpNCSK7RVINRugD0nez6FNeZc9wwB48kLRdYVjYdcaURQqbWpCqbRVJBpkMuSAPpNqPh3hw86Hq14XGrhKkUJx1xVplrgD1jo1mFuWXKLcUpa1NAqUolSianWTmYA4tO+0jKPONTEwltwEHCa1oUimoQB3WLfWRm3eCl5hLjlCrCK1oNesQBq2paLUs0p55QQ2jNSjqFTTZywAN/lOsv+9t/vfKAL11rssyq330AKdmnVvKcIorCtZUlArmEgEZbTnAGJePSzZ8m+WFqccWk0WWkhSUHaCSRUjaBWkAa8zfGRVIKnC6lctTPLMq2IwnPHWmRgDyjblodszDr9MPCrK8JUVkVOQKjmqg27YAoQBdtv6Q/wCdX75gBy9jL/b/API/1oA1+yQ+gMf4gfwnIAVuhuVdXa0sWq8QlTh2BGEhVeeoHORAHpq8kyhqUmHHPAQytSuYINR06oAXnY4+LXv8Uv8AgswBg9kJJqenLPaT4TgUhPOpxAHrMAOWxLLRKy7TDYAQ0kJHRrPOTU9MAecNMd+XJ2ZXLtqIlWVYQkHJak5FSt+dQByV2wAuqwB3yM2tlxLrS1IcQcSVJNCDABjfHSfOWgyllZDbYSA4EVHCKGsq5Cc8OrngCpol8byfnD7ioA9QXrBMlMgZksuZD7hgDx73Le8i7+wr5QBO5b3kXf2FfKAPV2jBspsqTCgQQ0Kgih1nYYAQ2nbxu79xv3BAFnsfvGo8y5/LADn0weKJv7o99MAeT0mAPbcm+lxtC0GqFpCkkbQRUHqgDyhf+5UzZz6+FSpTKlEoeAJSoE5VP1VbweXXAArwqsOHEcNa4amldVaaq02wB8QBIAu239If86v3zADl7GX+3/5H+tADdtyyZaaCG5ptDoxVQlYqMQScwN+GsAVmbOk7MZedaZQy2lJW4W0VNEjMkJzNBU9cAIzSppU7fSZaUCkS1arUrJblDkKfVRtprPJAB32OPi17/FL/AILUAfOk1KTbdjYtXCV6Q4kp/epADPniQ2spzVhVTnoaQB4mUa5nXAHAgB32NoNZfYadM24kuISsjg05YgDTXAFz8gDH98d9Gn5wBgTl1GrEtGWcbdW+W++KSoBGRqkAEV/S6ojXZCrei66b0eebBzT0kPOyLZbfl0zCThbUnESrLDTwq7qEHqjdCSlHZWZNEqLHXLyjo/6tkf73L+lR84zNByb1SYzM0yBvLiae2MVNPsjbKiyMeUlpGpKzKHUBbagtChVKkkEEchGuMjUeYtO3jd37jfuCALPY/eNh5lz+WAHPpf8AFE390e+IA8niAHBot0tplGkSk6FFpOTbycygbEqTrKRsI1aqbYAecjPMTbWJpbb7SsjSi0nkI+BgBaX90NMPoU7IDgHhU8HraXlqA/qzyjLk2gDzy62UkpUCCDQgihBGsEHURAHxAF22/pD/AJ1fvmAHL2Mv9v8A8j/WgAn042s5KMSUw14bU2lQ3HvblQeQioPIYAObDtRucl232823UhQGvXrB5QagwB5j0sXR7mzpSgd4eq40dgFeMj9U06CmAGx2OPi17/FL/gtQBi6fZ4sT1mvDW0S4OdDiFfCAHNITiH2kOoIUhxIUk6wQoVgDytpSumuzp1aad5dJcZVsKSc08hSTSnNvgAPAgBu3a0rThZSylLKQylKQaEkgZZ1NNkRsi51pNF30Xp1eZOSm/A3LhXlM6wSvCHkKIWEigpXikVJ2Uz31jKi71IkfqnT5YdvH4+BX6R7VRMWi8EZhkJZJ3lIqrqKin9WIWavfs6n6Xkv4dx/OwhuTPYrJnmvJocI5lIJ9teuJGFLcNFP9TU8chTXyjz7INY3Ep3kRJseotlJiV+pdGP5DC1GAppQI1Co6NUVNE2rD6D1TGg8Jx14R6A0WeKZLzQ9pi5Pmoh9O3jd37jfuCALPY/eNh5lz+WAHPpf8UTf3R74gDyeIA+y0QkKocJJANDQkUqAdpFR1iANCwLdmJJ0Oyzqm1jXQ8VQ3KTqUOQwB65ura3bkmxMFOEutpWU7ASM6clawB5l0wSaWrWmgkABSgugyzUkFXSVVPTAAZAF22/pD/nV++YAcvYy/2/8AyP8AWgDX7JD6Ax/iB/CcgAe7Hu9mBxcg6riuVcZqdSgOOkV3gYqbwd8ANHSRdMWlJLZFOFTx2SdiwMhyBXgnn5IAF+x4ZUiz5hCwUqTNuJUDrBDTQIPKDAAt2S356T8257yYAq6GtJSZUCTnFUZJq04dTZJzSrcgnOuzPZqAedr2TLzrJafQl1pYrvHIpJGo7iIAXM3oIkVLqh6YQknwaoUByAqTXrrAHxeHRnKyEi45LBZdRRSlrViUUg55CiRka5DZEbLjyrLvoF/pZcU/D7ARZ1vvyQdcl6Y1NlOerkVykZkRAxbOE9HWdew1kY215XdAtdmYKuExGpJxEnWSdZjfnLsmVP0tP3TiMG5c3hTOt7HJVw9KR+J6owwpe5ok/VNW6Yz+z/2Ky7jWJ4H7IJ/30xMyparZz/QafUy4v7BLaSqNL+6YrMfvYjt+ry44kh+6LPFMl5oe0xdny4RGnbxu79xv3BAFnsfvGw8y5/LADn0v+KJv7o98QB5Ws9lK3UIWsNpUoBSyCQkE5qIGugzgD1kxcyRcs9uTwJclgkFCgRUkj84FJ+sak1G+AAdnQHLB7EqadUz5PCkLPIXAaU5kiAGhMPsSUviUUtMMoA3BKUigA37oA8i3ttozs4/MkYeFWSBuSMkg8oSBXlgDHgC9bX0l7zq/eMAa9z77TVmcL2qUDhsOPGnF4GLDTPLwlQBYvbpCnLSaS1MlsoQvGMKMJrQjXXVQmABqSmlsuIdbJSttQUkjWCk1B64AYP5bbU+0z6L8YAqyWly0GS6pvgEl5zhV97yK8CUk68skJ6awBhXvvjM2mptU0UEtghOBOHJRBNd+oQAPQAwroW5OyTI7WmSEnjBpQC2s+Q+CeakQ5ZXGfFo6SjoDuxlbGXd/Bt/lznm+K5Ly5UNZIWPUFRKjJSW0UF1M6pOM13MK3dLdoTaS2pSG2lZKS2nWk6wSqppSE1uLR7jzcLIy+zR9JVUV2ERRP2zPqterqN/dGHYrWB91OwfOJ2TLlUmcv0Sv0c6yBszNpOS7bjjRAUUFGYqMK+Kr1ExoxP6iLX6ijvCl/b/ZjXWl6JUvfkOjXG7Ns/6Sr+mMbSlay7by6ML5aD1xpxFuxFr9Qz44cixYuli0JVhthotcG2nCmrdTTlNc4uD5sDN5rfen31TExhLigAcIwiiRQZQB93WvG9Z7/Dy+EOYSnjJxCiteXRHrTQCG3tKk/OMLl3i1wbgorC3Q665GvJHgBGYs9xCAtSSEnUef2RtlTOMeTNcboSk4pm5dO/s9Z4wy7ve9fBrGNFTtAPg9FI1GwMlaeZ3DQMS4V9qi/ZipAALeq+U3aKgZp0qSk1SgcVtJprCRt5TU5mAMCAOIAvW39If86v3zAFGAJAEgCQBIAkASACK7doU70o6/B+UQcuna5I6v6e6l6b9Cb7Pwalq2cHk7lDUfgYi0XuD0/Be9V6VHLhyj+oD32ihRSRQiLeMlJbR88uqlTPhLygwsR7Eyk7sj0fhSKfKjqw+i9Cv9XEX47HamVo6pe9IHSIxdu61E3VYLhlu5eGdr7IWkpVqMa4T4PaJmVjRyK3XLwzlpsJASnIDVHk5uT2zLHx4UVqEfBjXpmKISjaTUxOwof9Ry31Pk+1VAvFkcUat25UOPAEVCRiI5tXrIiXh187O5EzbXXS2jWvk2MLaqZ1I6KRK6hCMUmiH0yyUnLZjWDK8I8kHUOMeiIeLXzsSJ+XZ6dTYQ3vcoyBtKh6gfw64suodq0ir6Yt2OQGiKVLbLwszcg42AVpKQdUbJ1Sj3aNcLYTeosqxqNhIAkAFF8JBCFLUkZ8Kqp31UfjE3IpUIpo3WQSQOS7JWoJTrOqIkYuT0jUltn1OSqm1YVa49nBxemGtM6IwPCQBIAkASAPtCqGog1tdzKMnFpr4DKx5/hUZ+ENfzinyaeEu3g+idF6ksmrjJ+5HxbNmB0VGSxq5eSPca/g9PwYdY6Qslc4L3HbY8oWmwk661PTGOTapy2iT0XCni0cZ+X3LsRi5RIHpIHjBK8qu/cwEXGItVnzj6hk3ltfgyIlFCEly0cdw7gB1n8Is+mr3sq+qPVaR93zVm2OePepPukedLXtbObmM/nF8yR7T8I96bDbbPOqT1FROi+D1XEo+yK9ca+oz3PRs6ZDVfL7lW7clwjwqOKjjH4RpwqvUn+xvzbvTr/LNe+L3EQjaVYuoU+MTOpNKKSIXS4vcpAlFQXBxAEgAxvyc1+eV7VRZZf6ESLv0oxrstVdJ+yPbGjEjuezCle4+bynv3MkR5lNOYu/UZMRTUSAJAHIEASkASALVnTZbWFDp5RGu2CnHRNwMqWPcpxDhKqio2xRyWno+pUz9StSXycxibtEgCQPSQPGC1526Og7xFvhv+Xo+d/UlbWVy/BjobJNAKmJTaXkoYQlN6igoukwpBcxJKahNKilaViw6bdBSfchdUwb3Be1nxfNP5s84jb1LTaaInTE0pJl66jdGAd6iYk9PjqvZF6lLdugevGvFML5KD1CK3L91rLXDXGlBTYchwLQB8I5q+XRFtiVKuvbKbNudtml4BO3p3hXlEeCnijo29MU+XbzsZdYtXp1JGdEYknEASADS+qa8Kdzqj+8Ys8lfyyTd+kq3ZYo2VbVH1D8ax7hx1HYpXbZg2q5idWeWnVlEC18ps0T7yLfcUhkuKVQgVw02c8bf4dqHIy9PtsyYims4gDYunZPbU0219WuJf3RmevV0xpvs9OtyMZPSCDShY7bDrKmkhAWggpAoKoIz6QQOiI+DdKyDb+5jXLZXuLdATuNx1SktJOHi0qpVK6zsAI6xGWXlejpLyJz4g/b1n9rzDrNa4FUB3jWPVEmufOCl9zOL2thRY7uJlB3CnVFRkx1YfTuh3epiR/HYuRHLkkASAJA8Ks/IJeACq5bo303uvwVXUOl15mufwfcpKIbFECnLtjyy6U33NmJ06jGjqK/ud8YR5fBKmqde7RjXqbJaSdiVe0fhFzju6UPf4OD6/XhxsTpa5Pzo1LBRSXb5q9ZjqMRNUnzrN917SB2ymOGm1KOoKUs9eXrpFbTD1L9stb7PSx1+yQRW7N8Eyo7TxRzn8Issuz04FTg1epb3+AGl2CtQSkVJNBFBGLnLSOilJQW5BQm7baGlFwkqAJrqA5hFo8GMa9vyVS6hOdnGC7AlFSy3OI8AeXrZK+HAzPCKPUsxb3xcq+xLsW4nTZ7fBspB2JqfaYyrXCvuew9sO4NWPKl10V1A4lf75Yr6YepPZGhHkzUvNOUAbGs5q5tgjfl2JLijbdL4BqK8jkgA70RoBmXTtDeXSc4r+ov8Almq3wWtMKuPLjYErPWU/KMemfof7nlPgI9GTeGz0H7SlqPQqnwiJn979GFv6hZ2/KvuuvTBac4NSyrHhVhoTQGtKUOWcW9TjGKhs3xa1ouXWfqhSNoNeuIebDvyO2+mMlcXV/c3IrzsSQPSQBIHhI9S2zGclFbYO2vbhrhaNANat8WdGKktyOG6r12yU3Cl6S+Ttuo+tbiypRVRO07yIu+nUwc32ON6pn3uvvJ9wkeZStJSoVB1gxeOqMlpo5tX2KXLZ9pAAoMgNUZqKS0jW5Ny2zolJJDeIoFCo1Maq6YVttG63InYkpfBmu2eu0JkS7ZCUtgqWo5gZgHIazqEUPV86Nfd/B0PSMKUl28suSl2+03FBagtWxQFBh6dp2xI6RKu2v1SH1dzhZ6JSU725MtyqD3sq46htAzIHV1xq6pnarfH4JHS8D3Jy8s09I93ZeXl23GWwhWMINK5gpJz5agZxzfTcuy6bUzos3GhXFOIuYuCqGTaP513ziveMX8fBPRSmWcaFJrSopWPLIcloSW1orNNJlmiRsFSdpMaVFUQ2YaUFsEJh8rUVK1k1ipnJye2RG9nVGJ4SADrRIr+lODe37CIr+o/0zVb4LumJHGllcix1FPzjDpj9jR5T4DS6EpwMmwg5EIBI5VcY+sxW5kuVrZqn3kdd9psNSMwT9ZBQOdfF9Va9EZ4ScrkK/wBQlbNmi24lWzbzRfWw5R0XHT8mWPfGSDZJrmNRiilHi9H1OmxWQUl8nMeG0kASB4zOt9xaWSUjImhO4RZ4mJJx9Rrsch9Q9WjW/wCGg+7A6LA4vYaXXksDWI6159Gz5xeYFPGG38nP9Sv5T4r4NmLErCR4CR7sGtcuSQhx5SRRSwCT0nqzjifqepQjFr52dl9OZErJSi/jRk6V5hbYaw5BwKBO3i0y9cROi5UlVKCJ3VMaDtVjMrRNKYplxzyaPWo09gMedWs406+5n02O7N/Y2tLr9GGEfacKv2U0/miJ0Vd5Mk9UfaKKF0riNvyyXXioKWSUgGnF1D4mJeT1FVWcEiPRg+pDkzttH8875xXvGOzj4MUV4yBm3h/MK5x7YiZeuBqt/SCBipIhxAEgBg6IGauvr3IAHSfwit6lLUEjTc+wb3ou8mcDQJw8G4FHLWn6w6RFdjZHo7/JqhLibQFNURZPbbMGDOkhpJkHSrWkpKefGB7CYm9ObVqRsq/UJWsdASg2uyFvNAIQpak5USlSjQbaJEVWTW+fZH0DomfBYi9R6127msbNe8i96NfyiN6U/sXKz8d/9S/yfBk3PJufsK+UeenL7Gf8XS+/JHS4MNcWVNdcqc9YyqrcpqJjkZKhTKxfCLGAEUIqI+g4+PGFSifBOoZs78mVr87Mj/ptrhMWdNeDZ86Rp/4+HPkZf8nZw1r+5sRPS0itk9vZI9PCQBzAGzdVXfVDej2ERy31RDdCl9jpvpqer2vudWk+Q4STxjW0oK6DkfaD0RynSLeNvH7nVdRr5V7+xn6IWKMvr+0sJ/ZTX+aJHWn+lGrpa7SZX0oMKemZRlOtVQP1lAV9VYz6U1CmU2Y9QjysjFDDYZCEpQnJKQEjmAoIorZuc3Itq4qMUhd2j+ed84r3jH1ePgokVzHst67AN5Kx5VxlPe0rSoCuLOp216Y4jOy8mNri2VN1k96YOXk0ctrBXKd7WM8BzQrmOtJ9UeY/UHvVhjG3XkV8wwpClJWClSTQg6wYt001tEhM6o9A1dEMvRh5f2nAkfqpBPvRT9Un3USPcw9ip+TSSABPSawtUirBTClSVL34QdnSRFh06SVvc2VeRMmL4lB1cmedlW8bKy2pdakU1dIO2KzJulGz2s7jonT6rsTVq332HFg3wnVzLKFvqUlTiQoEJzBOeyMKsiyU0myR1Do+JVjynCOmkXbVvhNonltJdogP4AMI8HHSleaNk75q3j8bImP0nHngK5r3cWwV0qrpNTh5UjrQgQ85B4pcej//AL7mLd+d4VkV8JPFPRq9UdnhXc6/2PlGfT6dja8M0omkA5jwHEegkAcwBZsqfDT7WL+sVwfSQaesRQfUMOWK0XvQG45Ow0m5ZLqFNrFUrBSeYx84qsdc1JfB9Cshzjox7n2AZJpbZUFYnCoHVlQAV5col52X/ENNLwR8XH9FNHzP2Ypy0WHcPEaaUa7MRNAOehjZVkRhiyjvuzCylyvUvhBBFYTXv4FvaP553ziveMfW4+CgRXjIHSu9DkktPB0UDmtB1EfA8vJFL1PHrt7PyRMmKfYYN37wsziMTR4w8JB8JPONo5RHJ34s6X38FfKDiY19bmCcUl1opQ7kFV8FSd5ptHriRiZ3prjPwZQs0VbM0Zy6AOGWt1W2nET0AZ+uNlnU5N+1HrufwF9mWe3LtpaaGFCa0Fa6zU57YrrbZWy5SNUnstRqPCQPDDvu8ESEwTtRh/aIHxiZgrdyNlf6hFAR0ZMS2xnXPu67NICGQmqEBRxGmv8AGsVMq5Wzej6DRm19Pw6+a8/YJpG4toNOIcSholCgoVWKVByrGUMWyLTRHyevYl1brkpaZy9c60FPl4tIKyvhDxxSta9VYPHs58j2HWMKOP6K3rWgN0hOuKVMF8BLpUMYGYBGHV0AR7Vt3+7yYZ8a49J1W+3bX+QPsC0OBdFfBVkr4Hoi+xb/AE5/g+e5dHq1v7hyI6GL2jmJR09HMZHhxAEgDmPACd653viEpObfGruV89UUfUrFOXE6LplThDl8sdcu5iSlW8A9YrHze5asaR3tT3BM7I1GZIAkADbFx5uZKnWkowKcXQlYByWRqj6jLKjHsc07Ujvd0aTiUKWotAJBUeMSchXdBZkG/AVyEzbTpU8quzIc0QL3ubI9j3IsWE1MorMy6F0ZzUsDigbQreKaxuiHbKt/y5vyYOO0O+xbREww28nLGmtNx2jrjnb6/Tm4kKUdMuxpPCQBIAkNgBNLVoBLDbI1uKxHmT+JEWvTK+7mbqV32KxhNVAbyIuJeGTaVysivyhk2XZTkwtLTSCtXNkOUnYIpFGU59j6bbfTi0J2eEg+sCQlpKYaZWrtibWaZHvbWRPXlTfzROrUa3xb2zl8u2/LrdsY8YL/ACwashmYNoIa77iDtVJJVkkKrUjUE06IjxU/V0Wt08ZYHLt4/wDJh6TCC9OEeUPvARsg/wD+hkbKj/6NH9l/sWsWRxIT3etsABp00pklR9hi2w8zXskVObhcvfD+4TxbJ9ikaaeiR7s8PtppSjRIJPIKxptyK6lub0bqsedv6Fs6LZS6w0pZaXl+iSBymmocpiDZ1ShpqEk2WFPS7ua5x0heNoU64AM1LVTnKj84prJeZP8Acva4eIr9j0Q2mgA3CnVHD2vlNs6ytaikfUazMkASAKlyrZSlU0y+ZgoK+JwQcVh46yR3vNJJpz0MfS8mvxJHMWR+QjVaUuErKGJ9wlJThWmZAzH/AOlAOeI8YtvyjWl3PNF4GsLvOAYyyVqezyxakPG4EklNmsJAFFoxK5Suta74+f8AVLpfxr7+GSqorgDWjh/B2zKE1LDqsNfsk09or+tF5nR5xjavlFVfHTDSKw0EgCQB8rUACSaACpO4R7GLbSHnsIm+FsdtzS3B4A4qPujV1mp6Y6fHq9OCiTILSKNkIq8gcse3PUGyw6dDnkwj+RvXMZmnEzCJVaW6pTjWo0IFTqOznitx1N74na9XljwdbuTf2RYauDOBQKVN4gaghzOuuvPtjNYs9733NMuu4vDg4PX7BE7L22W+DxNaqYgpIX174kcb9a2imjb0xT58Zft8CovRKKbQ82vw0mis65hQrntiJSnG7TOh6nOF3TeUPDS0AUW586JWAG1o4lW33JVDx4ihnU0rRJoOkgCLx2SWMmvJQSrjLKafgJbxXNmi84tmWAbJ4qULSqgGVc6Urrpyx5j5kFDUn3PL8ObnuK7HbJs9rtJDiFNHIKK0lIKqZ8Y5HrjjOqY+Vfe5LbXwdd0y/GpoSl2fyWWphKjRKkqO4EHLoijnTdU/cmXVdtVi3F9jLF2ZXhg+GgHAa1GQrvwjKsbf+Qu4cG+xj/CV8uaRsRCJRIAkASAB261qzbMzMok2g6txRxAgmgSpVDrAHhHXH1G+EHFOTOamk13D+Qti0UtuGalCrKqOBwYhkcVQpWZ1UHPEOUK9+1mnUd9mecL0NU4NQ3FPy+MbcxeGZXLWmOPRu9js6XO4FP7KiI+b9ahxypP7kin9Avb0TZs+2VOjwV4VqG9ChRQ6wTziOkwUsjCS/sQsiHdoaDawoBQ1EAjmIqIqJx4ycSA00zXsizUOoWpxZQEkCuVM+eJmPjRsjuTM4QTW2d9o2EltC1B3EUUqmgrnq25Rtuw4wg5RZlKpJbFppOtUsynBpNFPHB+rrV16umPOnVcp8n8HlUdvYnKxekk1Ltt1eB3A+yI2U9Vsuugw5ZkX9hrXZ+hWjXySR+9EGn+nI6rqa3mUfu/9FK46R2/L0H1z7iowxm/URv6zCKw5aRzZqR3SQQB9J/nMZxb9b+5puhFdM/8AiijfoVmJzzjntMe71ezXGHLpMV/7RXmLY+fskeo8G3cS7q5sNtpVgShsKcWRUJHxJNeo7ovHcqaVvyzn5VO6+WvGw+lrKSMpa2FAjKi1JWOgFQ+MQ5T+ZVkqNeu0LDJv63NttNomZht5tS8SSlNFVSkip2UoqJGIqpyfFaaI+X6kYrlLYmrzuqRMhSCUqCQQRkQandELqMU7WmvgsumyaqTQyLiXp7bbKHKB9Az/AEh9rn3/AIxxnUcL0nzj4Oswsr1Fxl5CuKosCQBIAkAYlyrcalZuaD6y0l3EkOD6pCydxoD8I+oZFblBa+DmbI7XYNk3mk0VWJx58ozwpqquW0JSMoh+lJ/GjTxf2EHe1XCIW5SlVldNdMROXriXlR/lm62PtD7Q9N45Ao2tuqT0Gih6yeqPnf1BBq+L+6M8Z+0q6XLuLmENvtJKltVSsAVJQTUHloa/tRt6Dmxhuqb18o8yIN90GiZejSNhShIPQBFeslu9/Zs0ZNG4bRfswLW0tpCColQUVVoBqyNeaL3HcnDikQYeNIs2s+tIdDjZSXSmhqFJ4oG38I2ZE5Ri1JeT2TaWtCZ0gSLs5PsSzIqQ3iO5OJRqVHYAAmNuLbCjHdk32NtEG/AUN3Zk7NkXS8lLpwHhFqAxKJ1JTXwc6AARUR6hkZmUo19kT/SjCHcVd1UcdR3D2x0Ga/YXf0zXyyG/sMW7djJfafcdmDLtN4Qo0KknEaCoqK5kRForUotyejoOp5sqboQrhyk/BpWbdNhx1KWLURwprhwtKCskkmhDmWQMbIUQ37Zdyvyeq5Sr/nUe38+P9ElbpNF1IbtNou4uLRCsWL9vXBULl2l3E+rW+j76Hx/8AnbLJS48hasagpQKvtEaz0xG1qwu9qzC3FaTXgW6hnF4j5fJabPuWbxLSneQOsxnWtySNc3qLY/NHDiFCYlVKCFPoohXKAQRz51pzxbZkHFRl9ikxLFJyi/k6ZrR1OIrhS24B9lVPUYzjn1vszXPAsXdA5aNmOS68DyC2rXQ01b8om1ThYtx7kO2uUHqQA3rPfz90RR57/mnQdP/AKKKdj2iuWeQ62eMk15CNoPIRlFfbWrIuLLGuyUJckPuzJ5L7SHUeCsAjk3g8oOUcZfS6puLOnpsU4KSLMaTaSAZIAxLhutptF0rKEr75wRX4IXiy3bK8sfUMnfpo5qzfEOW7ValnUMB9hK3Cp+YcywnMVSKr4pVqFSaBOoxBcZSW/8ABo033ElfJSHFTKmvzZUpSd1MVcosJxfodzfJezuc6GLQKZpxn6riMXSg5eomOO67Sp4/P7GGPLUhyRxXjuTdHXMnimN+NHc0R8mWq2bFjSyzKEIqlaiSM6V1AGu75R2eLB+jpeSsgvb2Om1UrRKhL6gpZXVOdSBT/nrjDI5Rp1N9xP8ATpmLISiElTgAC10xK2kJFAOYD2mOXyrrLJKv4LDEilXsTmk69fbT3AtHvDR1/bXtPMNQ5qx1XScBY9fJ/qZrtnyZmXURxVnlAjfnPwdX9LR7ykH9lvpFmzqCoBS1M4U1FTRxJNBrOQMaK2vRkWmXCT6lS0uy3/pnxcRwJn2VKICRwlSTQfmlj2kRhivVhv65FyxJKK+V/tHzdhQ7oMmuXDE11ZZmMqn/ADjXn1v/AI5x130jPtxQU++RqK1+0xrn/V/uSsdNYST/AO0Wb44x54uo+D5lctWSX5NG7TGKYT+jVXV+NImYcOVqIGbPjSxwPWcy1ZaHlpxOvuYUKrTBhxdfgnLbXkiz9WUsjjvsin9NRo5fLN6xrDLSGQ/PPsPvfm2kqyG7ElVc+rdEW25Sk3GKaRKqqcUuUtNgfeUvdsuImV8I42cBVkKgZpOW8GvTFjjKHppxWkytyXPm1J7A1NlJmJtzHXCgJqBlUkZfGKjLW7mdn9PYKyYe7wjFvHZ6WHcKK0IBz5dkQ2tM39RxY49vCPgYGiScxS7rZz4NYI5lD5gxz3WIJSjIldNk3BxGdJOsqWlPA6yBUrJ19ERKZ1Sko8TbZXdGLk5HXOzKQVoDSE0JTUYsWR5TGF9sU3FQRnTVJpTc2ZLylg8UAjliHHWu5MlvZTuCJdybmGHpcPKWtSkEhJCQkqxVxHKtU6o+mZPJJNPsc1bvXkPGbNTUUsxpIJzKixkOYA1iA5fk0t/kTV95bDNzSMITxlAJTmACMqZDqpFpD3VEld4mDogarPg/ZbUfZHJ9aaWLJGmhe8eEcITyvOni9MTMJbkQs56jov2fKtpaS684sYiQgJJFB0dcdVTCMYKU2QIJKO2dFsJYoFNOKWqueIkmnTGjK9JrcXtmE+L8C+0nXoMswmXaNHXk8Yj6qDUHpVQjoMaOl4Cstd0/Cfb9yep6rSQmTHUGoKrrJ70TvVFXnP3aO7+l4fyXL8h/d6Qle1XpiaQ4sNrSgBtWE8bLeAczGNMYcHKSN3Ur8n+LjTRJLa33Owu2R5Ka/a/GPeVH5PPR6t/3RLllWdZUy6llvtkLXWldWSSfYDGUIUzels0ZOR1LHg7J8dIDphAStSRqCiBXcDSIjWp6L+ux24qk/lb/APAvZzw1c5i8h+k+W5H9WX7hJc6XoFub+KOjM/75IuenQ8yZQ9Us8RQ07EtmdkmgntYraPHTjbWQK51Ck6t8bLqqbZ/q0yPVbbVHXHaOq79ouTdpoccCXF1JCSSlKcKTQDXSnLtj26EKqOMWeUznZdyaMK25lTsw8tdMSlqrTVkaADkAAHREuiCjWkiJfJyse/uULLboXFfaX7oA+EU2R/UZ9T+mKeOIpfcEr2nHNYRrASnp/wBmIUvJX9WbsytIY1wrOSwhaQBiISVHec/VnFJ1mPtiXFeGqKo68sY0jgASsttoFclLUo1I2gDliHQoKKm0l+5VXObk47b/AAj6miFhZbDKzmVUCgvPWQFGMrnGxNxSPKk4NKTaMOKfRbruBtjS61z5Da1NkLWrEnwgATWnPqz9cfTM+/0cdz1s57S1pjKZdWkULriuVSzX1ZdUfNL+q5Nktp6RkqomFa112X6kAocOeMVNT+kD4USsP6gyaXqb2jJx7djIuDco2ep1bi0rWuiU4QQAkZnXtJp1csY9U6rHKgoQX+TVVVxewyihNxUnjqizwV5ZXZz29G1JLKWE8MwXG9aSmhIB3jKnPHT0vVS5x2iNH9PczLUmGFhPAoKDXOv/ACYh5E6n+haNU3H4EDpFmVLn3q/VwoHMEj/mLnCgo0rRJi9pA0IlGQX3bFGR94/CKjMf8w+hfTUdYv8AcP7uy5fs+bZbzdCkOhO1QSRWnLkYypXKpxXkw6hP+Hz67p/p8bBSIemdFGaktphPo8lFKm0vUo2wFLcVsHEUAK7zXqiTiwfLl9ij69kw9D0l5lrt/cHH11WojUVEjpJMapPdhZ1QcMVRfxH/AOhfTg74r7xi8r7pI+W5P9WX7h/Y8kUNttgVUQMhtUfxyjpceCrqSZyWVN2XMNkXttGWADmIJGXfWiPXQRHeNRZ3izcsm+vs0EV1b6LmVOcK20kttKWFjJVRTLOusV1RFvxVXri97ZKoynZvktaFgpVSTvz64uYrjFIp2+UtndKJokctT1kn4xQ3d5s+z9Hhxw4fsgXk2OFtBajqQSf2ch66RES3IqKavWz2/sMe7WtfMPjFN1zxEvszwkGT0uX0oLdFFKAkorxgRtz1gxWWVu+K4f4OehZ6Emp/5PqUlSwrhHSE4RkmoxKNNVBshVRKj3z/AMHl10blwh/kyRFfL3PZYxWloDLFDptEBhYQ6XlhKlVKa1VrA1gjKPqVyTqfJHPS1xGmuw55SiouSiapAoG3CAQTmASMzXPmEUE8LEn5gaFboD5u2HJKaMvMrS6mgPCJThpUV1VNQIr836eqsqc6OzXwSq57QSpUCKg1B1Eao4icHCTjLybDmMD3wUZw8boi3wo6gU+ZLcwmstBalxieSiqsYrnxaDigH4R0+P7KvczGHaJkXhmWnFJLVK54iBSpyp8YhZllcmuBqsafgQmk+WwTyjscQlY6sJ9aTFpgz5Uo3Vv2glEw2BpYY7wjp9pimy/6h9I+n1rERs2baDku4l1pWFaduym0EbQd0aq5uD2iyzMWvIrcLPAeNWouYTwrtjh1WvGOLi5aKTX2xPU+S24HIToVEuFeTpfYHbwXpedSZcNCVaHhMpBB38aoB5dQrEe6+X6daRc9O6XTF+s5c5fcGzEaPku7u1b/AGA6QZ4SZA/TqejOOkxIcpRR8g6hPjzkMGVdUlaVI8MEFNBXPZlzx0slHjp+DkYuXLaGtZi7YwBSwwcvAXkrpw6jFJYsffbZeV/xGu+gZvPeBWFxiZkWkPEZOAiorqUOLmP1olUY6bU4y7EPIvaThKOgKizl2TIFMOdij+SxLIKUJB1hIB6BHPTe5Nn27BrcMaEX9kZtiSuFcwsihW4QOYE/ONMF3bZE6fQ422Ta8sKrrOVceTsSlvrJX8KRQ9cf6T3Jt5WcF8BazO4UgcG2abSKkxU0ZPDS0Vl2Py3LbNZUwUzIbSlAQVCgCE1IPLTnifK2XqqOuxAjVH0nNvuYk0KLXTViPtipuSVj/ctqduCf4F6zL8JOYCsthbxTjGtNVkV1j2x9Sk+MNlE3pDBs66UvLupdFqALTUg4mhXKmpSjUZ6jWK+V7ktcSO5t9tA9fqSYJceTNh97EgZFvjJKczRA1g8sb6JS1x1pGyDf2MnRPefGFSbhzRUtHenano1jk5o4fr+Ct+tD+57TZt6YyY5QlGbMHjGL7GXtRR5D3YwjmRKtBAcbJUpAUSP+YvZumEUpI9bivJjWotkqHAggUzrv6Yr8h1t+w0z4/Ao9MLQDkuraUqHUQR7TFp0x/wAtm6nwLyLI3BtYw7yjm+MUuS/5jPp3Q1rEiG122W5eXXPOoDhSrg2EHUV7VHm+BjZSlCHqMh9SssyMhYcHpeZP8FCZvZOLXjMwsHYEnCkdA2c8a5ZNje9kyvouLCHFxT/JtSM93UbVLvgdsoQVsvUoVYcylVNeXx3RvjP1o8ZeSrvx30y1W1P2N6a/cCl5A9MQ4r3aOitlultfYwLqs4nlr+yPWo/Ksdd0yG5bPi3WJ6TX3Y1dGkulc6CoV4Nta0j9IFIHvGJ+fJqvRU4EU7NmRaltvuvKcU64FYjSilJCRXIAA5UjbVjwVa7Gq2+bm+/yEN5ppUxZcq+7m6HS3i2qThXU9aU9NYi0R9LIcY+CVfL1MdSfkDEDMRYXPUGzHpNfqZUI/ktxz7PtcVqKJHh7rRqXQlykzCz9daacwQPiTHMdafuRQzrnG6UpfIZMSrfBBxxS81FNEgbOeK+umv0+c2yJO2zm4Q0aRnEtpbSFPFKxUVKRQVpSoFYsHbCCjHb7kBVym5NpdjGtBkIcWkagaCKrIr42NItMebnWmf/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data:image/jpeg;base64,/9j/4AAQSkZJRgABAQAAAQABAAD/2wCEAAkGBxQTEhUTEhQWFRUXFx0YGRYYFxYcFxwYGBcXFh0cHBcYHCggGxolHBcYITEhJSkrLi4uFx8zODMsNygtLisBCgoKDg0OGxAQGy0kICYtLCwsLC8sNCwsLCwsLCwsNCwsLCwsLCwsLC8sLCwsLCwsLCwsLCwsLCwsLCwsLCwsLP/AABEIALQA8AMBIgACEQEDEQH/xAAbAAABBQEBAAAAAAAAAAAAAAAFAAIDBAYBB//EADkQAAIBAgUCBAQEBgICAwEAAAECEQADBAUSITFBURMiYXEGMoGRI6GxwRRCUtHh8BXxM2JDcoIW/8QAGgEAAgMBAQAAAAAAAAAAAAAAAgMAAQQFBv/EACsRAAICAQQBAwMEAwEAAAAAAAABAgMRBBIhMUETIlEFMmEUcYGRwdHwsf/aAAwDAQACEQMRAD8APuaYDUt1aiiuxg4oiabNcY03VVFj5rk02lNWQfNcmmzXJqiDyaRNM1Vyasg+a7NMBpTVEHzSmmTSmoQfNKabXKhCSaU0yaU1CEk12ajFOAqiDq6KQFPVKrJY2KVP010JUyQYBToqVbdXLGXOw8qk/Shc0i1FvoHRSir9zBMvzAj3FQm3U3ojiyJVqSKRFXMNldy4JVTE9dh+dC5LyWot9A27UFyn66Y5rSKK7GkKRFIVRY6aQroFNioQU1yaRFKqLOU6m0pqEH0qaKVQh2aU02uVCDppTXK7FQo7Ndmm1yKohKtSoKjRZqyluhbCRwCnhalw+HZiAokmjQ+Grg6qaVKxLsZGuUukA1SrODwD3G0qPr0HvWgwvw7BBdgR2H96OWrQUQoAHYUmV3wOhp2/uB2Cya3b6aj3P9qIhacTHNcRweCD7Vncm+zYopcIWmq5y+3/AEL9qtRXYqsl4RXt4RF+VVH0FTRTopRUyRI8ppE1YdKgZa7KOKQtXBT3FNWoWPUVwipAtcIqiERrhqQiugVRCpjMQtpGuOYRQST6Ch93Nbi2f4g2Pw9OsqH/ABQnM6dOmY3jV9asfE+XNfwt20nzMvl9SCDE+tU7uYB8GUVW8Y2tHg6TrDldEEEbCf5uKXKTz/A2MU1/I/E59FzDJbti4uJBNt/E0jygMZGg9CKuX8W4vrZW2G1Izhjc0/IVBBXSerL170BxeVNhhlzsGdcNrW6UUtHiKBMDfSCDRzBX1vYhbyavCt2mBcqwBLtbMLIloCEmO4oFN+QnBdoFL8UHwTiGsEW1ueGxFwMwIbTIXQJEnvWiuggHSAx6AmAfrBj7Visvwl0YYXkS4WsYl7jWCrDxLbNsQrDdhyprdI6lBc30kTurAx6rEg+lSubfZLIJdGYwnxQXs275sEWrji3IuBmBLaQSugbT2NEMbmjJiLWHFoN4gJD+JEBY1Sug99t9/SstkeHuWsJhrwS4xsXG8WwVadLsYdVI+dQZBHQ0ZzO8Gx2EZQxUJcBbQ8DXp0zttNVGcsf0FKuOePyEVzYvduWrCB/DIDuzaUDGfKIUlm237VNcxlxbd1msjVaGqBc8rjSWJVinIA4ihGR2v4S7ibd6VS5dN23dIOg6uVJGwYbc871OMbee1jBdEoqlLTradfE1I0kCSTvA2781e94/IOxZ/HBaXPT/AAf8X4W2nXo8TfR31aOfSPrUl34luraN3+FlVtLdY+OBswJAWbfmYAb8RIrPDAj/AImPxvE8HRom788fL4f+IopjmnLCAGk4cJp0tq1aAI0xMzQZb/oLal/eDcfDmdm1YOKxOGNqycO18XVu+J5V0eUqEXSxDiBJmD2rRZRm1+74LPh1S1et6wy3S7J5Qyh10ASwPQmCI9aznw3nFpsoFu9aa5ow+lrOk6nCpBUKROrpFD8gyoWcfhRlWIvXMJpufxFprjPZtqANAXV8rlmPl5hekb45ZzybobcYR6fFKK7SoQwVj8vdiTqnqB+1DcHiTbaR9RWmYwJrM4ttbFoiaZF54EWLDyi8c4b+kfnRgUByvD6n3/l3o/Qyx4DrbayxUqVKhGHm12JqvegU9zVW4a7ODiCJrgFMamgmrwQkxF8IjO2yqCSYnYc1AMwTVbWTN1SyCDuoAJPp8w+9NzO0Xs3EXdmRlHuwIoZ/xL68Od4t2bltyXJhnS2oj0lDx6UEm0+BkVFrkNMTT0BrKjJsToKnnwrKbXT81tyXM/8Asv361cw2VXUuB0AAFy/A1mPDcA21ieAwO3SdqHe/gvYvk0VRYzHLattcuEhF3JgmB7Cs5Yyi9rXWBo8ZXZRcOnSbLI6gTwXIaPSeasXMrvNlxwzQ142tBJaRM86u0VW5tdE2JNcm++E2sur3DqdrdwW2QIxKs2mJUCYhgZ4A3o1nOW2EV77llVFLtpE7LuTHPHasJae6mGuWk3Y4q1fRw2l2TxEe4jkckKpQHgqQOkmTDWnv+MyC/c/iUxNqyTcQp+IXcNdXXI0jyLK+UQOtYbHNSybq41uODc44WBhtahQHClCdiWeNAE7yZG1Z2xlt1zsh36nYfc1Rxfw3fClCAU8TB3VQ3mA1WBpveYSVJhYI5jpWr+Hsrv2r11nua7T7qGguGLs0a1jVbCkAahqERVRtcUXOmM2Yc45WLKuqVZkMqQAyGGEnsRUWDxKs72xOtNJYQdtYJHv8ppZtll1GxNtRouPdvst0PKgXjqQlf6hA6dTQNcgvDxiirbLnDsALhO9kk3AW/wDaeesmtkZvauDHKuKk1k1+GsOzBUBLHoP94ozifhzQmu5eRAOS2wE7czQT4c+F8R+HccB7bXr5e14pHkuOrWnVuT4cMNO3zbcVPnPwvjL5xJKoBdtRpW6wRriYjXbJncE2vKW6TxArPZfLPBpr08cclnMcna2CQWbSQG8jAbgEFSfmG8SODQpwaOn4fxBu3Cf/AAm/auG0bhYPaWw1trfmO34hV99jp35rEfEvwbirNsebUf4fQreI0LeF3Wu/WFhdREmKKq9vhgW6dLldBO7ifDU3CSAoJJ3OwEmrOF+JVtC3dLmGKhTBM64Cgj1kD61kswwV97rOAoVkupAf5g6r4eodwdftO1OxWBdsPZtgeZGsk7ji2ykwf/ztWhxcs8CI4WHk9syjNbeIt67RkBirCCCrqYZSDwQas4q+EUsQxA6KpZuY2UbmvHMETbxFt1BFtbdyYZt7rOHV2WRqIIJk96diMfcGEvKXdbjYezZAFxybmIW4dV3VMgsGAnk9eBWKdE4+DbC+Eu2ex350mOYrNYhgrBCQGILBT8xVYkgdhI39az2JxL68U64hhcZbosXFaVAuhdIe0V5tldjJAknqRQW7hWe/hrwtC2Et3FuL4zN53NttQMeYEqdjHMmrhXL4AtnB+TeYPO7dsmfNPUdBRRM2RwpQ7TvWTwOT3bkFV2PU7Cj2ByZrSHUQSTMD0FFZCC6fINU7H44CzY5dUcjvVrVWemKl/jG2ik7Ryt+TGvVZqnu1BXXOSLTXGWrj5fcChyjaSJmNo/aqNx6FPPQTTXZ1VJYAckwPcmK1d74XS1bZ7lw7LMACNUfpNZFQTAHJ4969CyfBO+G0YhmJbv8AMo6f3pOok44aY/TwUspowmgkwBuelanE/Ddu3Y1u7BgJPET2ii2UZClnzHzv/URx7DpUXxVikFlrZbzGIA556+lJle5ySiNjQoQbmYJjT0qxluXtffQkA8kngClmWAuWDpdYmYPQx2rXuWdvkybXjdjgZNW7efXba6F0jpOkTt3PX60KprVHBPsim10X7Wc3Q0s2oHkH9u1H/wD+q0qQg1noTsoA9OtZFAaP5Blep0LIWQyCemwpVsK0ssbVOecI5hcuu3WnSZbzajwZ6zRnDfDB1DW4iNwOZ7UevYhLQAJCjgfSuYTFhwem/FZJXTfRrjRBPnlk9u2FAUCABAFU8fj/AAyBE96uO4G5MV578XZ4t0lLcmDGroY7d6Gqt2SwHdYoRPQkaQCOtZr48xoWyLfVz+S7n84rM4L4nuINLjWvXSdJ/cVTznNXxNzWwiBCqOg9+prTXpZRmm+jPZqVKGF2U7b10mo0G9TIhYhVEsTAHcmtz4MQwGnCt3l/wZZVR4su0bwYWfSKdhPgyyrMXZnE+UcQOxg71meqrNC0tgI+FshS+puXG2BgKOZ7k1oF+F7U/M0dBt+tX8DlFmyxa2mknbrx6dqutxtWKy6UpZTNkKIqPKEigAAbAUiKHHMWHK1PgsZrJB5pWGMU0+DtzAqTNRDK1nkx2q5duhd2IHvVe/mKKOZniKtZ8FNQ8g1vhazvu2/G/H96gwnwig3uOX34AgR681pK4xgTRetP5K9GvvAB+L75W0qDbUYPsBx+lYzK8ua/d8NdurNGwFGPinEm44XjT+8UU+CLEJcbuwH2H+a1Rbqqz5MjStux4LmU/DduwwcEswEbxHuBVnHZslsfWKvXmABkxWQ+Ijsg9WM/Yf77VnhmyXuNFjVUfaEv+b8QeUge3NPxGHs4iGuSpQbwYkVlssYC4JMA7T2miebXjZC7AlvXoOtNde2WIiY2txzLoP5Vltm0S9rqIO87Df6VkfibNxfcBR5EmD1MxJ9tqvW81tCy7EnWwKBBzuOZ7VmrSkkKBJPA70ymt7nKQF1mYqMTldAoquUAbPeRTE6eT7HcVLjcPh0VtDSY6md/SKd6qzhCfTaWWBwYYdB19qNH4hKeWwCFG3mP5wOtApnmr+Hye88RbbfqRA/OrnGD+4kJSX2jM2zNr+jXyoI9NzUNvNrqgBW42G2/3o7h/g+4T52VRPuY9KbcyCwH0+K/q0LFLVlXQbhZnLA2Oz2/cXQ77egg9uaEGvQLXwfY4NxmJG26j6+tdufBVooFDsCCSWgSZjb6R+dSOpqjwgnp7Zcs89NO01r8/wDhdbNrXa3C7sWPnPSB0ig3w9h1fEILsBJnfgx0P1inK6MouSFOqUZbWD/BKwWBEiRIO47jvVzJiRftFeda/rB/I1u85yNb9xHd4RRBX+x6f4qjj8XZw6eHZUA9T1I96z/qN6wlyx3obHlvhGhu4xVIBP8AirFZLE4lEtq5aSwkKOYO9WrOfqFLahBiBPEdI5rJ6Txwalcs4ZojVP8A5ESZH/dAB8WGSdBj6UHzPOHutKyg9Dv96OGnk3yBPUxS4NVi8ZrjaBVeziCpkVlrOY3V21T771ewGZbgvuJpjocUIV25h3E3S4Abofr7VLbw9oeY7+hP7VSzHM7UalbUSeB+u/FCDmrGYAX8zQRrlJccBysUXzybfF3So2rNZvnbCQOm0+voK1GKuBUZm4AJNeXYzEF2LHqdvSavTVqT5C1U3HhMddxbNJPPei2T529u2wRJEyTvtt37UBWi+S5ibKXF0htZHPHEGRWyyK24xkx1yxLOcBiz8RhlPiruvygHk+8bUExuMa42o/QDgD0qCfpRPJ8oN9WIYArEAjkmevTil7YV+4PdOz2gwCorrVdvWtJK7bGNuPpVO4k01YYplcvRO5dVLapbaWJl2AjpsB1ihxs0eyXK0ZTcumFBgDiT6ntVWNJZYVacnhGecb0RyvAeMY1BQCN4nma4mVtcutoMLq57KSY960eDwSWwEExyT1J7mgtuUVx2HXU5S56JsBklmxJuEXGJ2kcR2E1dv5sZ8gEDqarC2gaC337+9UMn+ILF0OEDBViGYbOJYSvsVP5VglLL55ZujHC44RaxePLhgxgDdQOp9f8AetUzjVCaNH1nr3qO/dSZGtp6mAKHXMcq3FtFWLEA+VSVUE6QWPQTtT0opcmZylJ8Fy1eYHUux71bGa3QPnn3g1wWRTkwGoapgd/7VblHyVGM/AOx193+Ziffj7VQZKPfwtlY8S4JPAkCY7TuajxlvDn5WYf/AFE/rRRtXSRUq5dtlcZy+nQAIA79fah166WMtzRdLeGIYDWp6E7/APdDcXYAJUNqEcxB3+tHW454QM1LHLyVdNMDqSQCCRyOo+lOt4JCDq1M4/mLdI42iO9VMNlCowcSQOAek9dufrR7mVGMGnl8+OC6D2qOa0GS5ELssxhB25J/tWiGRWIjwx77z96XLURi8BQ08pLJ59FSWzFaHM/hhg02d1PQncfXqKfl3wu2qbpGkdAef7UTvhjOSv0884wAltlvlBJ9ATXbWCuMdIRp9j+9eh2LCoIVQo9BUlZ3qn4RoWkXlkGNsa0ZD/MCK8wxWHKMUYEEGN63OZ5oQNtoPfmsbnGN8W61ziePYACm6RSX7C9VKMuuyDDWS7BVEkmAK0ObYJLCLbX/AMh3d9/sPf8Aas9g8Q6sDaJD9I/3itGwa4wa4dR7dP8Aqm2tqS+BMMbWvJDkOVrdcyYET770TxuLt2Fe1aUhm5Y/rUJItwbZIMeaOPpTLVkXGLXCY/M+lZ29zy+hsfatse/ko4TAs+/yqOWPA/vTTlTNuCNgTEGdqKZhi1VS7+W2iyR0AHp1qHL80S9ZD2t0Y7mNzBiIqerLJPSjg5/xVsWk1Ei5yYgyT0M9qrjD25AJgngTu0b8daDZDiyl17V24XZuCzSpZJ1xO6gyu3G1Dc60eIkXmu3CSDHA3XTAU+XkjY7waHfJId6Cc9v4/s1eQ44u961oUC3EEMSSSzL5ux8n51mclzK4pdHvk+cvqb5Sihg8GZUcGDxFMy/DthcQwtlV1CJIEkGOVUxsY/01YwGA8O5exFx1toZLKvywYMkNMGZ+9IdvnwaPRX2x+CwvxBaLkaX3PlaJ1GYkDmD3qPLWa3ibixsFaVG40ruoQASOT96HKi+MLuGGpSJAZivUqwnpuQYEcii9zLbfmuafxIkjUWhtPA/bahd64yM/S4yl5XJPlOb+LcW29vwy660glpAMEHbY+/eo84xWnG2bcqgKayWB82ksQJ5MEbR1PWgGTFk1lk1HQAWIEIdwCS4Ekkj3ip8FkDG54toroDkgONTKeCCQYInfbYTTPV+SpaZRnhcfgKfFOK/CsrcGnxHBdNxKLyJ6fMu1EPhMn+Etg9CwAB2jUY+vttQT4rFseHbIIJaTCsyxpM9dv81fyFm8BCGZZEhOI66QGE7TQwlulkC+Cqqx+RnxYioy3iFZo0gMvAU6pDcKdx245ollGNXEWhdCaZMETMEcwe1As5uXrh0Nb8VR8sCJZuZHYbfn3rQ4a6qDStoIu5/DgrJ9IBpkZLdwKsjir3f2McANEiT0neO8VG+HJO1BLiI+Nhb2m5JMlSdplVWflI8wjjc8zFaDNMwFkAlGYGZCxIAjoedyBFNVoidDWEvJZwWVIwM3CCRxA2/Perj5UBADz6xFBTnNk22uI2srt4fDluAsHgk1PlmON62HKNbMkFSZgg9GGxFDubfZMKK5iaXDXRYVUjy/of7VftYtT1j3rKeI3c/qKcmKK7ET2P7GgdQxag1F3FqNprlrGK2wO9Z23iweRFPS4CdjvVelgv122aHG3SiFhyKrPmqBR1McDvVYY+VKtVAOszp6j2+1VGHyXK34BXxffGsWkPG7+54H6n7UB0kkBRJOwHrV7H2SzFuZ5q9leXFTrb5ug7f5roxarrMEvfPJJl2BFpePOfmPqOnsKuKPzqxZtAnfYcn2ruMcM0qIFZnLc+Ru3CyVS1TIm1ZD4lzC/h7wcE6IVVWB4bEyXBMzqHlg+tGrOam8ga35FI6wX9uw99/pSp2xj2aIaWckmvJQzXGtaxBW+VNt0MKSSkGdOpY66T3oRlGLa0L1xWueAAvzqoYn0AJURxMnaNquY62DdhkJUhQ1w3CD5iY25YCN99poljMZbsKoYwDCKACSenA3gdTWKVsvB0a6Es7jPqWVfEhFXXqL3FmXIbffc/ajiXBd0PJXYMCNMeWC3cxMVBnmW3LkaWACnYAebfZjMjYA1ZsYS0myoDDTt3/0nb1qsuS47Ceyvvgixkf+TYJpJZuOo52mPSquLxurDvctEXFIKsCpHp6xE0Mw1+6bl63JuJpKhdomYOnuBJknmrtvCYtkGlhb8/mkwSogbACBsOKjk1HaT0Y7977/APDmQ3AqqfDDKzBUIMlQRqJLHlTzt2NEsLgijSWkeaCoOo6jPmPWP87VbwyhEVdthGwCj6KNgKtrbldMkbQSOeI29fWpGuE/dLx0BbdZFqEFlvszfh2/PZ8S62ttLsVBGoCdEnjrNNzO0bKW1JJw8QVULJbcgnYgzPtt1qji8GtvFG2zN4Ih21AmSFGxbr0FGMc9o4clSoVADzpAEbDbcbdKJyj0E42JqWeF2iTJ3ZlbxHBTUdAiCEH9X+7RQXHY1LuJQWywYlVVmHlVkZtQjn7cek0aysBrA0x5wSNyRvPU70Ey3LXGKVtDIVYsxAlepgE8AyO9FGzjGOhbpblubfPX4yaDNc1t2yR8zaZjYCCYEsent2p9nHk2g7wRLbpuCFIG35/ah2Oym29xrmjz6x1MTAMt6VJawvhg6W08tq3gE7nUpJ2q5XJ9Er0CSWecAbDN4tzxCot7Ehrn/i8pM7c8sInt1omEOJJKwio2jQZbYbz6TsYG2woTl7a/OWBloO7TqJ1AlY+XYj6GiuJs6MLcKHUzwm5I2krA9gTt60re92F2O2RSw+StjrDr4am3CKhDuo1KQxDN0nYA96M4TNLCXFsI7MG+RiQU4gIp9AKpZdd8CxrYAKxZtI/lPAUAdDHO0dqp5DhTdi62lQpMaR5pkMJ6aVIEAg8U+NrWWzPPTwfCNhcYAEngAk+wqvlmPS+rEBgVIDKwggkSBt6Vifi3Nn8bQGIZViVkSDuRpB3kxt6bda0GFzYWPAsaNTuENxgY8zwJAAOo/YbU9WZfHRl/SySxjn/QfQ6TpP0Pf/IpNa32rt5Qdj/nbqKiN8gQfm/UdxTkY2Sq7id596j8c/07+/So0Y013mi2lbifC4YzqPH96HfFl7Sir4nhliSRMF1UDUoMGDuPvR/HWoUIG33kiNiYHXaRWUeLJFq6FKCTbuNuFPcz0PBHrSbJ5XPQ+uO1kGTYllt4lw5a5oFxRcOowoYTJ56D6iiGRZ819I0/ij5tiFAPBjqT2HbpQDD5NFy5dUXQGXTB3bQwA0KJ2GxEkdqj+HbeLtl9Nr5gB5uJk7iI+tIdiSaRujRueZdB34gyzx0+b8Qbgnrt8vYChXwmSpvKQQFid5GoagTPeI47e1adLcjmem3B70Kx90afwWCBXKswEwQNwFG5O4+3rWT1HLMWbsJJOL4KZtYi8odk8IiRsdypIkeYenPX062s0vWvKrvpO41DdgCIO3qYFTYnM9FshivjBeCCF1CB0nqRsKoZVjGKab8IxJ0sIAZe+obETO9NphveM9CNRa6o74rPyGreLRrasW0yoJ9NutNcFeen7VBpXwyEIjjY7cwamuGSftWqupwlsT4a5ORfqI2w9SSw00kCFsacSxSEli0aRLDbV1kg+kUXyzGm6hYoU3iDP7ge30oNftPbL3m0tqKhY5EEmDt1G232NHMrnwlLNqLeaZmJnaYHHH0rn2PL/Y7teMZXksW6oYvHXlvBFA0QvP8ANJgie4H6etXrbcgf7EVmMXiG/jgxc+GpAjcACCD+c+/0qksdlqSl0wh8R4bSjXVEswKkknYHqBxM9/2rNZZZZgqAFwu2hwNEDjUeu/X0MVsM1xCnDlxcC25hri7wNxt9YH1qhlGN8W2skalEMOo7SOm1FztyWsfBYxWlbZHCRGldpBBGkfehVlb1vCKRdAmV3PGqAIboRB27t6VbzyTbGmdWoRG5kAnj6VQy23cv2Y8OVTUQQYm4TyJ/pk8GN6kMt4fRU4+1yj2S28WLSBrjsSZC6SDCBj5nJ2O8gegqxnNi8VGhtSnZvLBg+g5EVHi8Noe1YNzWeVOgeUk9d99t49KtY8RZEsXCkFieWAaTxxV+com57Um+QdbwrK6roI1uWZmfzgnddagAFZkAjqxomMDc8M23ugAMSNKg+XmG1bE7UJz+7Z8ZTgwy6gTBU6gR1Ek+WI2HUetWsWH8EWtodZMnzSZYgf7+uxS4xgXFRfLCOTYl2BV1UQqsIiIaYGxiYEztzxVPPcXeS4luwAQd/LEk77E8Dp96t5JhfCskk/MS5gRAPSO+2/qTQPAKuJxF9Vf8M+clT5p2AiR5SN9/U1UYp5b6CnJppR/5GkOFstcJKqbqASY3GrfY0MzfSmIWDbS4QCGgawPNMfX0PNOv4uzh1e2qshOoLzuQgMhjOw1VSyhsNBuDQu3U6tIWBMkckncihX5LajLg7/yd1cUj31M6WGhGGy7R777+vpEVqrd1LqhkaSN5j5SNoI/Y8isnjLVk3yhYqZJLE+UNEsOZG3P0q1lGZ3LbrYAHhM5HmWGgqCjhuswRvz6RWyq1t4Zj1OnjszFco01i+G1LtqHInieD7Hoaa9vfas2197t+4bG40xIOk7DY6uxPAneOlaPCKwRQ5lgBJ9a0Qsy2sHOsr2pPPZfxA0iW8oiZO23f2rK/EuKYopGw1DQCO25Yn+Xbgf6NBmuL8Z5/+NflHcj+Y+nYfX2EZtlpvFIaFBMgkx6GByR71kst3Lajp0aTZ7334FlGMDKiltTGd++mJ9evJ5q0QdRM+mxO3pVTLcrWxsrFmIMsYHPYDrRFFinUV49zMX1DU7sQXa7G2bAZWWYncR68/nFVnyBIWWYwd+BI3MbDaSZmiQuBQT24H7VXOLaOn2/3as86bLJycOBtWrqpqjGfLwR5jgbZRyV3JEkDeZjfuO9D7mXoTIVxA2hH/Q7fl1or/Gt0j7H+9N/jm7Kfv/ejqpurWMJgXavT2yT3tfsiolgqqqA0AgliANgZ3P0rr3JMgbHjv7mpMXiC4CxA5O/NMitVVUm98+/g52ovht9KrrOW35KuLQm2yhNW/eIPI496lytGCeZdEkws8DbtU6ml4Y/00mzSNt4fZsp+pQjGOYvKWBl5mCtoEkmJBEgdTQDG4W4LyO0IqiNwY3/9uOvetLaAHFSEyI/6pV2i3cp84wVTr1lqXWWZy7Y/DGlfM7DQSzcQRuvBHUTxNNyrJzYJ0tu3IiZ7bk9CT960DWz/ANbD7VE4+9HTpWklIO/6ikmq1/JQx2D8XYsVA32WRMEUQwhKKqj5VER6d/frTQOnWnCtL08G22YY661RUV4B1zAucV4zFdIOwAM6dJHfYzH2q/cVXnUJHYxUjH6VAZ6GrrojF5Ku1tliwxggGVp5BYEEKdv1pvh96tYe1Mn6e5/x+9K1NMIwcl2adBqrpWqDeUAc4wrFkW2wQxpTkKjFxvAPXYcHnfmtNZwyCYUAnkjasvisvvOxuvZKsIgW3BJK9QSO8belagA6QG2aBMd4E/nXNbfR3V54BGf4K4UJDa1Hm0HywV35AJO/tVbAMLVm410fyhVDbqRpLCCf5TIEelG7bke45qPEprEMAwPQ1p/TyxlcowrXV7sSyn0Y9cNGGZlAVmKkOQW4Pm25WTHXeOeKM4Kwty29oiNOzEHYtuP244girdzBp4Zt6PJxpG23pQrKMuxA1NOgAFUSNMwdiY/XfntSZPP45N8Ip85zwX8vxK4d0sCGDHzXCYIMDmBEDjkcx76FhQjKsu0INYXVp0kAGIO7bEmSdie8VeR9EKZ08BjyvSD6djWmnUZe2TOdqdK9u+K/dCUU6YrlKs8ezqT+1i0wSOxpy0qVdY8h5HON/aqxpUqkAbDlIClSoxZyka5SqyjhrtKlUIPU04UqVCwkSW6ia2KVKh8h+CMjrSUUqVEgGNuGkyiYpUqtFMawojSpVz9e/tO19HX3/wAf5EKVKlXPO2Q4gcHrx9KZSpV09I/Yee+ppK7+Btzip7fA9v2pUqRrV7kbfpDeyS/I4ilFcpViOuf/2Q==">
            <a:hlinkClick r:id="rId2"/>
          </p:cNvPr>
          <p:cNvSpPr>
            <a:spLocks noChangeAspect="1" noChangeArrowheads="1"/>
          </p:cNvSpPr>
          <p:nvPr/>
        </p:nvSpPr>
        <p:spPr bwMode="auto">
          <a:xfrm>
            <a:off x="53975" y="-1028700"/>
            <a:ext cx="2857500"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xQTEhUTEhQWFRUXFx0YGRYYFxYcFxwYGBcXFh0cHBcYHCggGxolHBcYITEhJSkrLi4uFx8zODMsNygtLisBCgoKDg0OGxAQGy0kICYtLCwsLC8sNCwsLCwsLCwsNCwsLCwsLCwsLC8sLCwsLCwsLCwsLCwsLCwsLCwsLCwsLP/AABEIALQA8AMBIgACEQEDEQH/xAAbAAABBQEBAAAAAAAAAAAAAAAFAAIDBAYBB//EADkQAAIBAgUCBAQEBgICAwEAAAECEQADBAUSITFBURMiYXEGMoGRI6GxwRRCUtHh8BXxM2JDcoIW/8QAGgEAAgMBAQAAAAAAAAAAAAAAAgMAAQQFBv/EACsRAAICAQQBAwMEAwEAAAAAAAABAgMRBBIhMUETIlEFMmEUcYGRwdHwsf/aAAwDAQACEQMRAD8APuaYDUt1aiiuxg4oiabNcY03VVFj5rk02lNWQfNcmmzXJqiDyaRNM1Vyasg+a7NMBpTVEHzSmmTSmoQfNKabXKhCSaU0yaU1CEk12ajFOAqiDq6KQFPVKrJY2KVP010JUyQYBToqVbdXLGXOw8qk/Shc0i1FvoHRSir9zBMvzAj3FQm3U3ojiyJVqSKRFXMNldy4JVTE9dh+dC5LyWot9A27UFyn66Y5rSKK7GkKRFIVRY6aQroFNioQU1yaRFKqLOU6m0pqEH0qaKVQh2aU02uVCDppTXK7FQo7Ndmm1yKohKtSoKjRZqyluhbCRwCnhalw+HZiAokmjQ+Grg6qaVKxLsZGuUukA1SrODwD3G0qPr0HvWgwvw7BBdgR2H96OWrQUQoAHYUmV3wOhp2/uB2Cya3b6aj3P9qIhacTHNcRweCD7Vncm+zYopcIWmq5y+3/AEL9qtRXYqsl4RXt4RF+VVH0FTRTopRUyRI8ppE1YdKgZa7KOKQtXBT3FNWoWPUVwipAtcIqiERrhqQiugVRCpjMQtpGuOYRQST6Ch93Nbi2f4g2Pw9OsqH/ABQnM6dOmY3jV9asfE+XNfwt20nzMvl9SCDE+tU7uYB8GUVW8Y2tHg6TrDldEEEbCf5uKXKTz/A2MU1/I/E59FzDJbti4uJBNt/E0jygMZGg9CKuX8W4vrZW2G1Izhjc0/IVBBXSerL170BxeVNhhlzsGdcNrW6UUtHiKBMDfSCDRzBX1vYhbyavCt2mBcqwBLtbMLIloCEmO4oFN+QnBdoFL8UHwTiGsEW1ueGxFwMwIbTIXQJEnvWiuggHSAx6AmAfrBj7Visvwl0YYXkS4WsYl7jWCrDxLbNsQrDdhyprdI6lBc30kTurAx6rEg+lSubfZLIJdGYwnxQXs275sEWrji3IuBmBLaQSugbT2NEMbmjJiLWHFoN4gJD+JEBY1Sug99t9/SstkeHuWsJhrwS4xsXG8WwVadLsYdVI+dQZBHQ0ZzO8Gx2EZQxUJcBbQ8DXp0zttNVGcsf0FKuOePyEVzYvduWrCB/DIDuzaUDGfKIUlm237VNcxlxbd1msjVaGqBc8rjSWJVinIA4ihGR2v4S7ibd6VS5dN23dIOg6uVJGwYbc871OMbee1jBdEoqlLTradfE1I0kCSTvA2781e94/IOxZ/HBaXPT/AAf8X4W2nXo8TfR31aOfSPrUl34luraN3+FlVtLdY+OBswJAWbfmYAb8RIrPDAj/AImPxvE8HRom788fL4f+IopjmnLCAGk4cJp0tq1aAI0xMzQZb/oLal/eDcfDmdm1YOKxOGNqycO18XVu+J5V0eUqEXSxDiBJmD2rRZRm1+74LPh1S1et6wy3S7J5Qyh10ASwPQmCI9aznw3nFpsoFu9aa5ow+lrOk6nCpBUKROrpFD8gyoWcfhRlWIvXMJpufxFprjPZtqANAXV8rlmPl5hekb45ZzybobcYR6fFKK7SoQwVj8vdiTqnqB+1DcHiTbaR9RWmYwJrM4ttbFoiaZF54EWLDyi8c4b+kfnRgUByvD6n3/l3o/Qyx4DrbayxUqVKhGHm12JqvegU9zVW4a7ODiCJrgFMamgmrwQkxF8IjO2yqCSYnYc1AMwTVbWTN1SyCDuoAJPp8w+9NzO0Xs3EXdmRlHuwIoZ/xL68Od4t2bltyXJhnS2oj0lDx6UEm0+BkVFrkNMTT0BrKjJsToKnnwrKbXT81tyXM/8Asv361cw2VXUuB0AAFy/A1mPDcA21ieAwO3SdqHe/gvYvk0VRYzHLattcuEhF3JgmB7Cs5Yyi9rXWBo8ZXZRcOnSbLI6gTwXIaPSeasXMrvNlxwzQ142tBJaRM86u0VW5tdE2JNcm++E2sur3DqdrdwW2QIxKs2mJUCYhgZ4A3o1nOW2EV77llVFLtpE7LuTHPHasJae6mGuWk3Y4q1fRw2l2TxEe4jkckKpQHgqQOkmTDWnv+MyC/c/iUxNqyTcQp+IXcNdXXI0jyLK+UQOtYbHNSybq41uODc44WBhtahQHClCdiWeNAE7yZG1Z2xlt1zsh36nYfc1Rxfw3fClCAU8TB3VQ3mA1WBpveYSVJhYI5jpWr+Hsrv2r11nua7T7qGguGLs0a1jVbCkAahqERVRtcUXOmM2Yc45WLKuqVZkMqQAyGGEnsRUWDxKs72xOtNJYQdtYJHv8ppZtll1GxNtRouPdvst0PKgXjqQlf6hA6dTQNcgvDxiirbLnDsALhO9kk3AW/wDaeesmtkZvauDHKuKk1k1+GsOzBUBLHoP94ozifhzQmu5eRAOS2wE7czQT4c+F8R+HccB7bXr5e14pHkuOrWnVuT4cMNO3zbcVPnPwvjL5xJKoBdtRpW6wRriYjXbJncE2vKW6TxArPZfLPBpr08cclnMcna2CQWbSQG8jAbgEFSfmG8SODQpwaOn4fxBu3Cf/AAm/auG0bhYPaWw1trfmO34hV99jp35rEfEvwbirNsebUf4fQreI0LeF3Wu/WFhdREmKKq9vhgW6dLldBO7ifDU3CSAoJJ3OwEmrOF+JVtC3dLmGKhTBM64Cgj1kD61kswwV97rOAoVkupAf5g6r4eodwdftO1OxWBdsPZtgeZGsk7ji2ykwf/ztWhxcs8CI4WHk9syjNbeIt67RkBirCCCrqYZSDwQas4q+EUsQxA6KpZuY2UbmvHMETbxFt1BFtbdyYZt7rOHV2WRqIIJk96diMfcGEvKXdbjYezZAFxybmIW4dV3VMgsGAnk9eBWKdE4+DbC+Eu2ex350mOYrNYhgrBCQGILBT8xVYkgdhI39az2JxL68U64hhcZbosXFaVAuhdIe0V5tldjJAknqRQW7hWe/hrwtC2Et3FuL4zN53NttQMeYEqdjHMmrhXL4AtnB+TeYPO7dsmfNPUdBRRM2RwpQ7TvWTwOT3bkFV2PU7Cj2ByZrSHUQSTMD0FFZCC6fINU7H44CzY5dUcjvVrVWemKl/jG2ik7Ryt+TGvVZqnu1BXXOSLTXGWrj5fcChyjaSJmNo/aqNx6FPPQTTXZ1VJYAckwPcmK1d74XS1bZ7lw7LMACNUfpNZFQTAHJ4969CyfBO+G0YhmJbv8AMo6f3pOok44aY/TwUspowmgkwBuelanE/Ddu3Y1u7BgJPET2ii2UZClnzHzv/URx7DpUXxVikFlrZbzGIA556+lJle5ySiNjQoQbmYJjT0qxluXtffQkA8kngClmWAuWDpdYmYPQx2rXuWdvkybXjdjgZNW7efXba6F0jpOkTt3PX60KprVHBPsim10X7Wc3Q0s2oHkH9u1H/wD+q0qQg1noTsoA9OtZFAaP5Blep0LIWQyCemwpVsK0ssbVOecI5hcuu3WnSZbzajwZ6zRnDfDB1DW4iNwOZ7UevYhLQAJCjgfSuYTFhwem/FZJXTfRrjRBPnlk9u2FAUCABAFU8fj/AAyBE96uO4G5MV578XZ4t0lLcmDGroY7d6Gqt2SwHdYoRPQkaQCOtZr48xoWyLfVz+S7n84rM4L4nuINLjWvXSdJ/cVTznNXxNzWwiBCqOg9+prTXpZRmm+jPZqVKGF2U7b10mo0G9TIhYhVEsTAHcmtz4MQwGnCt3l/wZZVR4su0bwYWfSKdhPgyyrMXZnE+UcQOxg71meqrNC0tgI+FshS+puXG2BgKOZ7k1oF+F7U/M0dBt+tX8DlFmyxa2mknbrx6dqutxtWKy6UpZTNkKIqPKEigAAbAUiKHHMWHK1PgsZrJB5pWGMU0+DtzAqTNRDK1nkx2q5duhd2IHvVe/mKKOZniKtZ8FNQ8g1vhazvu2/G/H96gwnwig3uOX34AgR681pK4xgTRetP5K9GvvAB+L75W0qDbUYPsBx+lYzK8ua/d8NdurNGwFGPinEm44XjT+8UU+CLEJcbuwH2H+a1Rbqqz5MjStux4LmU/DduwwcEswEbxHuBVnHZslsfWKvXmABkxWQ+Ijsg9WM/Yf77VnhmyXuNFjVUfaEv+b8QeUge3NPxGHs4iGuSpQbwYkVlssYC4JMA7T2miebXjZC7AlvXoOtNde2WIiY2txzLoP5Vltm0S9rqIO87Df6VkfibNxfcBR5EmD1MxJ9tqvW81tCy7EnWwKBBzuOZ7VmrSkkKBJPA70ymt7nKQF1mYqMTldAoquUAbPeRTE6eT7HcVLjcPh0VtDSY6md/SKd6qzhCfTaWWBwYYdB19qNH4hKeWwCFG3mP5wOtApnmr+Hye88RbbfqRA/OrnGD+4kJSX2jM2zNr+jXyoI9NzUNvNrqgBW42G2/3o7h/g+4T52VRPuY9KbcyCwH0+K/q0LFLVlXQbhZnLA2Oz2/cXQ77egg9uaEGvQLXwfY4NxmJG26j6+tdufBVooFDsCCSWgSZjb6R+dSOpqjwgnp7Zcs89NO01r8/wDhdbNrXa3C7sWPnPSB0ig3w9h1fEILsBJnfgx0P1inK6MouSFOqUZbWD/BKwWBEiRIO47jvVzJiRftFeda/rB/I1u85yNb9xHd4RRBX+x6f4qjj8XZw6eHZUA9T1I96z/qN6wlyx3obHlvhGhu4xVIBP8AirFZLE4lEtq5aSwkKOYO9WrOfqFLahBiBPEdI5rJ6Txwalcs4ZojVP8A5ESZH/dAB8WGSdBj6UHzPOHutKyg9Dv96OGnk3yBPUxS4NVi8ZrjaBVeziCpkVlrOY3V21T771ewGZbgvuJpjocUIV25h3E3S4Abofr7VLbw9oeY7+hP7VSzHM7UalbUSeB+u/FCDmrGYAX8zQRrlJccBysUXzybfF3So2rNZvnbCQOm0+voK1GKuBUZm4AJNeXYzEF2LHqdvSavTVqT5C1U3HhMddxbNJPPei2T529u2wRJEyTvtt37UBWi+S5ibKXF0htZHPHEGRWyyK24xkx1yxLOcBiz8RhlPiruvygHk+8bUExuMa42o/QDgD0qCfpRPJ8oN9WIYArEAjkmevTil7YV+4PdOz2gwCorrVdvWtJK7bGNuPpVO4k01YYplcvRO5dVLapbaWJl2AjpsB1ihxs0eyXK0ZTcumFBgDiT6ntVWNJZYVacnhGecb0RyvAeMY1BQCN4nma4mVtcutoMLq57KSY960eDwSWwEExyT1J7mgtuUVx2HXU5S56JsBklmxJuEXGJ2kcR2E1dv5sZ8gEDqarC2gaC337+9UMn+ILF0OEDBViGYbOJYSvsVP5VglLL55ZujHC44RaxePLhgxgDdQOp9f8AetUzjVCaNH1nr3qO/dSZGtp6mAKHXMcq3FtFWLEA+VSVUE6QWPQTtT0opcmZylJ8Fy1eYHUux71bGa3QPnn3g1wWRTkwGoapgd/7VblHyVGM/AOx193+Ziffj7VQZKPfwtlY8S4JPAkCY7TuajxlvDn5WYf/AFE/rRRtXSRUq5dtlcZy+nQAIA79fah166WMtzRdLeGIYDWp6E7/APdDcXYAJUNqEcxB3+tHW454QM1LHLyVdNMDqSQCCRyOo+lOt4JCDq1M4/mLdI42iO9VMNlCowcSQOAek9dufrR7mVGMGnl8+OC6D2qOa0GS5ELssxhB25J/tWiGRWIjwx77z96XLURi8BQ08pLJ59FSWzFaHM/hhg02d1PQncfXqKfl3wu2qbpGkdAef7UTvhjOSv0884wAltlvlBJ9ATXbWCuMdIRp9j+9eh2LCoIVQo9BUlZ3qn4RoWkXlkGNsa0ZD/MCK8wxWHKMUYEEGN63OZ5oQNtoPfmsbnGN8W61ziePYACm6RSX7C9VKMuuyDDWS7BVEkmAK0ObYJLCLbX/AMh3d9/sPf8Aas9g8Q6sDaJD9I/3itGwa4wa4dR7dP8Aqm2tqS+BMMbWvJDkOVrdcyYET770TxuLt2Fe1aUhm5Y/rUJItwbZIMeaOPpTLVkXGLXCY/M+lZ29zy+hsfatse/ko4TAs+/yqOWPA/vTTlTNuCNgTEGdqKZhi1VS7+W2iyR0AHp1qHL80S9ZD2t0Y7mNzBiIqerLJPSjg5/xVsWk1Ei5yYgyT0M9qrjD25AJgngTu0b8daDZDiyl17V24XZuCzSpZJ1xO6gyu3G1Dc60eIkXmu3CSDHA3XTAU+XkjY7waHfJId6Cc9v4/s1eQ44u961oUC3EEMSSSzL5ux8n51mclzK4pdHvk+cvqb5Sihg8GZUcGDxFMy/DthcQwtlV1CJIEkGOVUxsY/01YwGA8O5exFx1toZLKvywYMkNMGZ+9IdvnwaPRX2x+CwvxBaLkaX3PlaJ1GYkDmD3qPLWa3ibixsFaVG40ruoQASOT96HKi+MLuGGpSJAZivUqwnpuQYEcii9zLbfmuafxIkjUWhtPA/bahd64yM/S4yl5XJPlOb+LcW29vwy660glpAMEHbY+/eo84xWnG2bcqgKayWB82ksQJ5MEbR1PWgGTFk1lk1HQAWIEIdwCS4Ekkj3ip8FkDG54toroDkgONTKeCCQYInfbYTTPV+SpaZRnhcfgKfFOK/CsrcGnxHBdNxKLyJ6fMu1EPhMn+Etg9CwAB2jUY+vttQT4rFseHbIIJaTCsyxpM9dv81fyFm8BCGZZEhOI66QGE7TQwlulkC+Cqqx+RnxYioy3iFZo0gMvAU6pDcKdx245ollGNXEWhdCaZMETMEcwe1As5uXrh0Nb8VR8sCJZuZHYbfn3rQ4a6qDStoIu5/DgrJ9IBpkZLdwKsjir3f2McANEiT0neO8VG+HJO1BLiI+Nhb2m5JMlSdplVWflI8wjjc8zFaDNMwFkAlGYGZCxIAjoedyBFNVoidDWEvJZwWVIwM3CCRxA2/Perj5UBADz6xFBTnNk22uI2srt4fDluAsHgk1PlmON62HKNbMkFSZgg9GGxFDubfZMKK5iaXDXRYVUjy/of7VftYtT1j3rKeI3c/qKcmKK7ET2P7GgdQxag1F3FqNprlrGK2wO9Z23iweRFPS4CdjvVelgv122aHG3SiFhyKrPmqBR1McDvVYY+VKtVAOszp6j2+1VGHyXK34BXxffGsWkPG7+54H6n7UB0kkBRJOwHrV7H2SzFuZ5q9leXFTrb5ug7f5roxarrMEvfPJJl2BFpePOfmPqOnsKuKPzqxZtAnfYcn2ruMcM0qIFZnLc+Ru3CyVS1TIm1ZD4lzC/h7wcE6IVVWB4bEyXBMzqHlg+tGrOam8ga35FI6wX9uw99/pSp2xj2aIaWckmvJQzXGtaxBW+VNt0MKSSkGdOpY66T3oRlGLa0L1xWueAAvzqoYn0AJURxMnaNquY62DdhkJUhQ1w3CD5iY25YCN99poljMZbsKoYwDCKACSenA3gdTWKVsvB0a6Es7jPqWVfEhFXXqL3FmXIbffc/ajiXBd0PJXYMCNMeWC3cxMVBnmW3LkaWACnYAebfZjMjYA1ZsYS0myoDDTt3/0nb1qsuS47Ceyvvgixkf+TYJpJZuOo52mPSquLxurDvctEXFIKsCpHp6xE0Mw1+6bl63JuJpKhdomYOnuBJknmrtvCYtkGlhb8/mkwSogbACBsOKjk1HaT0Y7977/APDmQ3AqqfDDKzBUIMlQRqJLHlTzt2NEsLgijSWkeaCoOo6jPmPWP87VbwyhEVdthGwCj6KNgKtrbldMkbQSOeI29fWpGuE/dLx0BbdZFqEFlvszfh2/PZ8S62ttLsVBGoCdEnjrNNzO0bKW1JJw8QVULJbcgnYgzPtt1qji8GtvFG2zN4Ih21AmSFGxbr0FGMc9o4clSoVADzpAEbDbcbdKJyj0E42JqWeF2iTJ3ZlbxHBTUdAiCEH9X+7RQXHY1LuJQWywYlVVmHlVkZtQjn7cek0aysBrA0x5wSNyRvPU70Ey3LXGKVtDIVYsxAlepgE8AyO9FGzjGOhbpblubfPX4yaDNc1t2yR8zaZjYCCYEsent2p9nHk2g7wRLbpuCFIG35/ah2Oym29xrmjz6x1MTAMt6VJawvhg6W08tq3gE7nUpJ2q5XJ9Er0CSWecAbDN4tzxCot7Ehrn/i8pM7c8sInt1omEOJJKwio2jQZbYbz6TsYG2woTl7a/OWBloO7TqJ1AlY+XYj6GiuJs6MLcKHUzwm5I2krA9gTt60re92F2O2RSw+StjrDr4am3CKhDuo1KQxDN0nYA96M4TNLCXFsI7MG+RiQU4gIp9AKpZdd8CxrYAKxZtI/lPAUAdDHO0dqp5DhTdi62lQpMaR5pkMJ6aVIEAg8U+NrWWzPPTwfCNhcYAEngAk+wqvlmPS+rEBgVIDKwggkSBt6Vifi3Nn8bQGIZViVkSDuRpB3kxt6bda0GFzYWPAsaNTuENxgY8zwJAAOo/YbU9WZfHRl/SySxjn/QfQ6TpP0Pf/IpNa32rt5Qdj/nbqKiN8gQfm/UdxTkY2Sq7id596j8c/07+/So0Y013mi2lbifC4YzqPH96HfFl7Sir4nhliSRMF1UDUoMGDuPvR/HWoUIG33kiNiYHXaRWUeLJFq6FKCTbuNuFPcz0PBHrSbJ5XPQ+uO1kGTYllt4lw5a5oFxRcOowoYTJ56D6iiGRZ819I0/ij5tiFAPBjqT2HbpQDD5NFy5dUXQGXTB3bQwA0KJ2GxEkdqj+HbeLtl9Nr5gB5uJk7iI+tIdiSaRujRueZdB34gyzx0+b8Qbgnrt8vYChXwmSpvKQQFid5GoagTPeI47e1adLcjmem3B70Kx90afwWCBXKswEwQNwFG5O4+3rWT1HLMWbsJJOL4KZtYi8odk8IiRsdypIkeYenPX062s0vWvKrvpO41DdgCIO3qYFTYnM9FshivjBeCCF1CB0nqRsKoZVjGKab8IxJ0sIAZe+obETO9NphveM9CNRa6o74rPyGreLRrasW0yoJ9NutNcFeen7VBpXwyEIjjY7cwamuGSftWqupwlsT4a5ORfqI2w9SSw00kCFsacSxSEli0aRLDbV1kg+kUXyzGm6hYoU3iDP7ge30oNftPbL3m0tqKhY5EEmDt1G232NHMrnwlLNqLeaZmJnaYHHH0rn2PL/Y7teMZXksW6oYvHXlvBFA0QvP8ANJgie4H6etXrbcgf7EVmMXiG/jgxc+GpAjcACCD+c+/0qksdlqSl0wh8R4bSjXVEswKkknYHqBxM9/2rNZZZZgqAFwu2hwNEDjUeu/X0MVsM1xCnDlxcC25hri7wNxt9YH1qhlGN8W2skalEMOo7SOm1FztyWsfBYxWlbZHCRGldpBBGkfehVlb1vCKRdAmV3PGqAIboRB27t6VbzyTbGmdWoRG5kAnj6VQy23cv2Y8OVTUQQYm4TyJ/pk8GN6kMt4fRU4+1yj2S28WLSBrjsSZC6SDCBj5nJ2O8gegqxnNi8VGhtSnZvLBg+g5EVHi8Noe1YNzWeVOgeUk9d99t49KtY8RZEsXCkFieWAaTxxV+com57Um+QdbwrK6roI1uWZmfzgnddagAFZkAjqxomMDc8M23ugAMSNKg+XmG1bE7UJz+7Z8ZTgwy6gTBU6gR1Ek+WI2HUetWsWH8EWtodZMnzSZYgf7+uxS4xgXFRfLCOTYl2BV1UQqsIiIaYGxiYEztzxVPPcXeS4luwAQd/LEk77E8Dp96t5JhfCskk/MS5gRAPSO+2/qTQPAKuJxF9Vf8M+clT5p2AiR5SN9/U1UYp5b6CnJppR/5GkOFstcJKqbqASY3GrfY0MzfSmIWDbS4QCGgawPNMfX0PNOv4uzh1e2qshOoLzuQgMhjOw1VSyhsNBuDQu3U6tIWBMkckncihX5LajLg7/yd1cUj31M6WGhGGy7R777+vpEVqrd1LqhkaSN5j5SNoI/Y8isnjLVk3yhYqZJLE+UNEsOZG3P0q1lGZ3LbrYAHhM5HmWGgqCjhuswRvz6RWyq1t4Zj1OnjszFco01i+G1LtqHInieD7Hoaa9vfas2197t+4bG40xIOk7DY6uxPAneOlaPCKwRQ5lgBJ9a0Qsy2sHOsr2pPPZfxA0iW8oiZO23f2rK/EuKYopGw1DQCO25Yn+Xbgf6NBmuL8Z5/+NflHcj+Y+nYfX2EZtlpvFIaFBMgkx6GByR71kst3Lajp0aTZ7334FlGMDKiltTGd++mJ9evJ5q0QdRM+mxO3pVTLcrWxsrFmIMsYHPYDrRFFinUV49zMX1DU7sQXa7G2bAZWWYncR68/nFVnyBIWWYwd+BI3MbDaSZmiQuBQT24H7VXOLaOn2/3as86bLJycOBtWrqpqjGfLwR5jgbZRyV3JEkDeZjfuO9D7mXoTIVxA2hH/Q7fl1or/Gt0j7H+9N/jm7Kfv/ejqpurWMJgXavT2yT3tfsiolgqqqA0AgliANgZ3P0rr3JMgbHjv7mpMXiC4CxA5O/NMitVVUm98+/g52ovht9KrrOW35KuLQm2yhNW/eIPI496lytGCeZdEkws8DbtU6ml4Y/00mzSNt4fZsp+pQjGOYvKWBl5mCtoEkmJBEgdTQDG4W4LyO0IqiNwY3/9uOvetLaAHFSEyI/6pV2i3cp84wVTr1lqXWWZy7Y/DGlfM7DQSzcQRuvBHUTxNNyrJzYJ0tu3IiZ7bk9CT960DWz/ANbD7VE4+9HTpWklIO/6ikmq1/JQx2D8XYsVA32WRMEUQwhKKqj5VER6d/frTQOnWnCtL08G22YY661RUV4B1zAucV4zFdIOwAM6dJHfYzH2q/cVXnUJHYxUjH6VAZ6GrrojF5Ku1tliwxggGVp5BYEEKdv1pvh96tYe1Mn6e5/x+9K1NMIwcl2adBqrpWqDeUAc4wrFkW2wQxpTkKjFxvAPXYcHnfmtNZwyCYUAnkjasvisvvOxuvZKsIgW3BJK9QSO8belagA6QG2aBMd4E/nXNbfR3V54BGf4K4UJDa1Hm0HywV35AJO/tVbAMLVm410fyhVDbqRpLCCf5TIEelG7bke45qPEprEMAwPQ1p/TyxlcowrXV7sSyn0Y9cNGGZlAVmKkOQW4Pm25WTHXeOeKM4Kwty29oiNOzEHYtuP244girdzBp4Zt6PJxpG23pQrKMuxA1NOgAFUSNMwdiY/XfntSZPP45N8Ip85zwX8vxK4d0sCGDHzXCYIMDmBEDjkcx76FhQjKsu0INYXVp0kAGIO7bEmSdie8VeR9EKZ08BjyvSD6djWmnUZe2TOdqdK9u+K/dCUU6YrlKs8ezqT+1i0wSOxpy0qVdY8h5HON/aqxpUqkAbDlIClSoxZyka5SqyjhrtKlUIPU04UqVCwkSW6ia2KVKh8h+CMjrSUUqVEgGNuGkyiYpUqtFMawojSpVz9e/tO19HX3/wAf5EKVKlXPO2Q4gcHrx9KZSpV09I/Yee+ppK7+Btzip7fA9v2pUqRrV7kbfpDeyS/I4ilFcpViOuf/2Q==">
            <a:hlinkClick r:id="rId2"/>
          </p:cNvPr>
          <p:cNvSpPr>
            <a:spLocks noChangeAspect="1" noChangeArrowheads="1"/>
          </p:cNvSpPr>
          <p:nvPr/>
        </p:nvSpPr>
        <p:spPr bwMode="auto">
          <a:xfrm>
            <a:off x="53975" y="-1028700"/>
            <a:ext cx="2857500"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54" name="Picture 10" descr="http://www.lrwc.org/ws/wp-content/uploads/2012/05/Right-to-know-your-rights.2.jpg">
            <a:hlinkClick r:id="rId3"/>
          </p:cNvPr>
          <p:cNvPicPr>
            <a:picLocks noChangeAspect="1" noChangeArrowheads="1"/>
          </p:cNvPicPr>
          <p:nvPr/>
        </p:nvPicPr>
        <p:blipFill>
          <a:blip r:embed="rId4" cstate="print"/>
          <a:srcRect/>
          <a:stretch>
            <a:fillRect/>
          </a:stretch>
        </p:blipFill>
        <p:spPr bwMode="auto">
          <a:xfrm>
            <a:off x="5998029" y="4495800"/>
            <a:ext cx="2002971" cy="1752600"/>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Who are the major members?</a:t>
            </a:r>
            <a:endParaRPr lang="en-US" dirty="0">
              <a:solidFill>
                <a:srgbClr val="FFFF00"/>
              </a:solidFill>
            </a:endParaRPr>
          </a:p>
        </p:txBody>
      </p:sp>
      <p:sp>
        <p:nvSpPr>
          <p:cNvPr id="3" name="Content Placeholder 2"/>
          <p:cNvSpPr>
            <a:spLocks noGrp="1"/>
          </p:cNvSpPr>
          <p:nvPr>
            <p:ph sz="quarter" idx="13"/>
          </p:nvPr>
        </p:nvSpPr>
        <p:spPr/>
        <p:txBody>
          <a:bodyPr>
            <a:normAutofit/>
          </a:bodyPr>
          <a:lstStyle/>
          <a:p>
            <a:r>
              <a:rPr lang="en-US" sz="2400" dirty="0" smtClean="0"/>
              <a:t>Amnesty International is all about normal people supporting and helping others. Because of this, there are no major members. There are however major groups within Amnesty international. There are groups depending on age, like the youth group, or geographic like the British Colombia and Yukon group. These groups exists to help on another in a combined goal in helping others. </a:t>
            </a:r>
            <a:endParaRPr lang="en-US" sz="2400" dirty="0"/>
          </a:p>
        </p:txBody>
      </p:sp>
      <p:pic>
        <p:nvPicPr>
          <p:cNvPr id="4" name="Picture 3" descr="shauna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4267200"/>
            <a:ext cx="2133600" cy="2133600"/>
          </a:xfrm>
          <a:prstGeom prst="rect">
            <a:avLst/>
          </a:prstGeom>
        </p:spPr>
      </p:pic>
      <p:sp>
        <p:nvSpPr>
          <p:cNvPr id="5" name="TextBox 4"/>
          <p:cNvSpPr txBox="1"/>
          <p:nvPr/>
        </p:nvSpPr>
        <p:spPr>
          <a:xfrm>
            <a:off x="3886200" y="4953000"/>
            <a:ext cx="1828800" cy="1200329"/>
          </a:xfrm>
          <a:prstGeom prst="rect">
            <a:avLst/>
          </a:prstGeom>
          <a:noFill/>
        </p:spPr>
        <p:txBody>
          <a:bodyPr wrap="square" rtlCol="0">
            <a:spAutoFit/>
          </a:bodyPr>
          <a:lstStyle/>
          <a:p>
            <a:r>
              <a:rPr lang="en-US" dirty="0" smtClean="0"/>
              <a:t>This is Shauna, the leader of amnesty international for youth and students.</a:t>
            </a:r>
            <a:endParaRPr lang="en-US" dirty="0"/>
          </a:p>
        </p:txBody>
      </p:sp>
      <p:cxnSp>
        <p:nvCxnSpPr>
          <p:cNvPr id="7" name="Straight Arrow Connector 6"/>
          <p:cNvCxnSpPr>
            <a:stCxn id="5" idx="3"/>
          </p:cNvCxnSpPr>
          <p:nvPr/>
        </p:nvCxnSpPr>
        <p:spPr>
          <a:xfrm flipV="1">
            <a:off x="5715000" y="5486400"/>
            <a:ext cx="609600" cy="667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en-US" sz="2400" dirty="0" smtClean="0">
                <a:solidFill>
                  <a:srgbClr val="FFFF00"/>
                </a:solidFill>
              </a:rPr>
              <a:t>Why are countries involved in this organization?</a:t>
            </a:r>
            <a:endParaRPr lang="en-US" sz="2400" dirty="0">
              <a:solidFill>
                <a:srgbClr val="FFFF00"/>
              </a:solidFill>
            </a:endParaRPr>
          </a:p>
        </p:txBody>
      </p:sp>
      <p:sp>
        <p:nvSpPr>
          <p:cNvPr id="3" name="Content Placeholder 2"/>
          <p:cNvSpPr>
            <a:spLocks noGrp="1"/>
          </p:cNvSpPr>
          <p:nvPr>
            <p:ph sz="quarter" idx="13"/>
          </p:nvPr>
        </p:nvSpPr>
        <p:spPr/>
        <p:txBody>
          <a:bodyPr>
            <a:normAutofit/>
          </a:bodyPr>
          <a:lstStyle/>
          <a:p>
            <a:r>
              <a:rPr lang="en-US" sz="2400" dirty="0" smtClean="0"/>
              <a:t>The countries who are involved with Amnesty International are the countries whom are willing to work with the organization to end </a:t>
            </a:r>
            <a:r>
              <a:rPr lang="en-US" sz="2400" dirty="0"/>
              <a:t>grave abuses of human rights</a:t>
            </a:r>
            <a:r>
              <a:rPr lang="en-US" sz="2400" dirty="0" smtClean="0"/>
              <a:t>. The people of the supporting countries support what Amnesty International is trying to achieve in </a:t>
            </a:r>
            <a:r>
              <a:rPr lang="en-US" sz="2400" dirty="0"/>
              <a:t>this world. </a:t>
            </a:r>
            <a:r>
              <a:rPr lang="en-US" sz="2400" dirty="0" smtClean="0"/>
              <a:t>The collective </a:t>
            </a:r>
            <a:r>
              <a:rPr lang="en-US" sz="2400" dirty="0"/>
              <a:t>vision is for every person to enjoy all the rights enshrined in the Universal Declaration of Human Rights and other international human rights standards. </a:t>
            </a:r>
            <a:r>
              <a:rPr lang="en-US" sz="2400" dirty="0" smtClean="0"/>
              <a:t>Amnesty International has </a:t>
            </a:r>
            <a:r>
              <a:rPr lang="en-US" sz="2400" dirty="0"/>
              <a:t>more than 2.8 million members, supporters and subscribers in over 150 countries and territories, in every region of the world</a:t>
            </a:r>
            <a:r>
              <a:rPr lang="en-US" sz="2400" dirty="0" smtClean="0"/>
              <a:t>. There are also 80 Amnesty offices around the globe.</a:t>
            </a:r>
            <a:endParaRPr lang="en-US" sz="2400" dirty="0"/>
          </a:p>
        </p:txBody>
      </p:sp>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339</TotalTime>
  <Words>860</Words>
  <Application>Microsoft Macintosh PowerPoint</Application>
  <PresentationFormat>On-screen Show (4:3)</PresentationFormat>
  <Paragraphs>25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Amnesty International </vt:lpstr>
      <vt:lpstr>What is amnesty International?</vt:lpstr>
      <vt:lpstr>How does is work?</vt:lpstr>
      <vt:lpstr>How is the organization set up?</vt:lpstr>
      <vt:lpstr>What is the history of the Organization?</vt:lpstr>
      <vt:lpstr>What is it’s Role in internationalism?</vt:lpstr>
      <vt:lpstr>What does it promote?</vt:lpstr>
      <vt:lpstr>Who are the major members?</vt:lpstr>
      <vt:lpstr>Why are countries involved in this organization?</vt:lpstr>
      <vt:lpstr>Why do countries refrain from involvement in the organization?</vt:lpstr>
      <vt:lpstr>PowerPoint Presentation</vt:lpstr>
      <vt:lpstr>PowerPoint Presentation</vt:lpstr>
    </vt:vector>
  </TitlesOfParts>
  <Company>Grande Prairie Catholic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Amnesty International</dc:title>
  <dc:creator>GPCSD</dc:creator>
  <cp:lastModifiedBy>AIdan Williams</cp:lastModifiedBy>
  <cp:revision>35</cp:revision>
  <dcterms:created xsi:type="dcterms:W3CDTF">2014-05-26T14:55:32Z</dcterms:created>
  <dcterms:modified xsi:type="dcterms:W3CDTF">2014-05-28T05:26:55Z</dcterms:modified>
</cp:coreProperties>
</file>