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3C04D-8A5C-46C7-B0F2-BAD52A8F3393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0FFFB-2D2B-40C0-BE28-006007CAE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73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F9E33CE-D965-4721-ABBA-BD355AD9B93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2878FD8-2FEC-4E68-8637-D198C229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47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78FD8-2FEC-4E68-8637-D198C2299D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8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4A5-6FF9-4855-AF09-3B70E563DA2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F5-7716-4FA1-A69B-B983563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4A5-6FF9-4855-AF09-3B70E563DA2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F5-7716-4FA1-A69B-B983563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1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4A5-6FF9-4855-AF09-3B70E563DA2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F5-7716-4FA1-A69B-B983563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7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4A5-6FF9-4855-AF09-3B70E563DA2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F5-7716-4FA1-A69B-B983563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3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4A5-6FF9-4855-AF09-3B70E563DA2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F5-7716-4FA1-A69B-B983563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2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4A5-6FF9-4855-AF09-3B70E563DA2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F5-7716-4FA1-A69B-B983563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2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4A5-6FF9-4855-AF09-3B70E563DA2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F5-7716-4FA1-A69B-B983563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4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4A5-6FF9-4855-AF09-3B70E563DA2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F5-7716-4FA1-A69B-B983563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8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4A5-6FF9-4855-AF09-3B70E563DA2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F5-7716-4FA1-A69B-B983563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8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4A5-6FF9-4855-AF09-3B70E563DA2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F5-7716-4FA1-A69B-B983563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2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E74A5-6FF9-4855-AF09-3B70E563DA2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F5-7716-4FA1-A69B-B983563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0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E74A5-6FF9-4855-AF09-3B70E563DA2A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8A5F5-7716-4FA1-A69B-B9835637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5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Grade 9 Social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Unit 5 Review</a:t>
            </a:r>
          </a:p>
          <a:p>
            <a:pPr algn="l"/>
            <a:r>
              <a:rPr lang="en-US" dirty="0" smtClean="0"/>
              <a:t>9.2.6 Assess, critically, the interrelationship between political decisions and economic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2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1066800"/>
          </a:xfrm>
        </p:spPr>
        <p:txBody>
          <a:bodyPr>
            <a:normAutofit fontScale="775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Which of the following actions would most likely have a negative effect on the government’s ability to provide social services?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3276600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dirty="0" smtClean="0"/>
              <a:t>People who under report their annual income</a:t>
            </a:r>
          </a:p>
          <a:p>
            <a:pPr marL="457200" indent="-457200">
              <a:buAutoNum type="alphaUcParenR"/>
            </a:pPr>
            <a:r>
              <a:rPr lang="en-US" dirty="0" smtClean="0"/>
              <a:t>People who collect support, such as welfare</a:t>
            </a:r>
          </a:p>
          <a:p>
            <a:pPr marL="457200" indent="-457200">
              <a:buAutoNum type="alphaUcParenR"/>
            </a:pPr>
            <a:r>
              <a:rPr lang="en-US" dirty="0" smtClean="0"/>
              <a:t>An increase in minimum wage</a:t>
            </a:r>
          </a:p>
          <a:p>
            <a:pPr marL="457200" indent="-457200">
              <a:buAutoNum type="alphaUcParenR"/>
            </a:pPr>
            <a:r>
              <a:rPr lang="en-US" dirty="0" smtClean="0"/>
              <a:t>An increase to the income tax rate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81000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The purpose of a political party’s economic platform is to…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295400"/>
            <a:ext cx="4041775" cy="395128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lphaUcParenR"/>
            </a:pPr>
            <a:r>
              <a:rPr lang="en-US" dirty="0" smtClean="0"/>
              <a:t>Inform voters about their philosophy surrounding government revenue collection and spending</a:t>
            </a:r>
          </a:p>
          <a:p>
            <a:pPr marL="457200" indent="-457200">
              <a:buAutoNum type="alphaUcParenR"/>
            </a:pPr>
            <a:r>
              <a:rPr lang="en-US" dirty="0" smtClean="0"/>
              <a:t>Inform the public about a party’s beliefs about controversial social issues such as the death penalty and abortion laws</a:t>
            </a:r>
          </a:p>
          <a:p>
            <a:pPr marL="457200" indent="-457200">
              <a:buAutoNum type="alphaUcParenR"/>
            </a:pPr>
            <a:r>
              <a:rPr lang="en-US" dirty="0" smtClean="0"/>
              <a:t>Instruct voters about where to go cast their votes on election day </a:t>
            </a:r>
          </a:p>
          <a:p>
            <a:pPr marL="457200" indent="-457200">
              <a:buAutoNum type="alphaUcParenR"/>
            </a:pPr>
            <a:r>
              <a:rPr lang="en-US" dirty="0" smtClean="0"/>
              <a:t>Provide a forum for discussion about the best way for governments to regulate and monitor the economy.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4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u="sng" dirty="0" smtClean="0">
                <a:solidFill>
                  <a:srgbClr val="FF0000"/>
                </a:solidFill>
              </a:rPr>
              <a:t>How do the economic platforms of political parties differ from one another?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economic platform is a description of what policies a party believes are appropriate to maintain and stimulate a country’s economy</a:t>
            </a:r>
          </a:p>
          <a:p>
            <a:r>
              <a:rPr lang="en-US" dirty="0" smtClean="0"/>
              <a:t>Includes policies on taxation, spending, and international economic affairs</a:t>
            </a:r>
          </a:p>
          <a:p>
            <a:r>
              <a:rPr lang="en-US" dirty="0" smtClean="0"/>
              <a:t>Terms used to summarize platforms are right wing, left wing, and </a:t>
            </a:r>
            <a:r>
              <a:rPr lang="en-US" dirty="0" err="1" smtClean="0"/>
              <a:t>centre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93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Cont’d…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Left Wing</a:t>
            </a:r>
          </a:p>
          <a:p>
            <a:pPr lvl="1"/>
            <a:r>
              <a:rPr lang="en-US" dirty="0" smtClean="0"/>
              <a:t>More government involvement and ownership of the economy</a:t>
            </a:r>
          </a:p>
          <a:p>
            <a:pPr lvl="1"/>
            <a:r>
              <a:rPr lang="en-US" dirty="0" smtClean="0"/>
              <a:t>Comprehensive social programs</a:t>
            </a:r>
          </a:p>
          <a:p>
            <a:pPr lvl="1"/>
            <a:r>
              <a:rPr lang="en-US" dirty="0" smtClean="0"/>
              <a:t>Higher taxes</a:t>
            </a:r>
          </a:p>
          <a:p>
            <a:r>
              <a:rPr lang="en-US" dirty="0" smtClean="0"/>
              <a:t>Right Wing</a:t>
            </a:r>
          </a:p>
          <a:p>
            <a:pPr lvl="1"/>
            <a:r>
              <a:rPr lang="en-US" dirty="0" smtClean="0"/>
              <a:t>Less government involvement and ownership of the economy</a:t>
            </a:r>
          </a:p>
          <a:p>
            <a:pPr lvl="1"/>
            <a:r>
              <a:rPr lang="en-US" dirty="0" smtClean="0"/>
              <a:t>Less spending on social programs</a:t>
            </a:r>
          </a:p>
          <a:p>
            <a:pPr lvl="1"/>
            <a:r>
              <a:rPr lang="en-US" dirty="0" smtClean="0"/>
              <a:t>Lower taxes</a:t>
            </a:r>
          </a:p>
          <a:p>
            <a:pPr lvl="1"/>
            <a:r>
              <a:rPr lang="en-US" dirty="0" smtClean="0"/>
              <a:t>Big business incentives</a:t>
            </a:r>
          </a:p>
          <a:p>
            <a:r>
              <a:rPr lang="en-US" dirty="0" smtClean="0"/>
              <a:t>Centre</a:t>
            </a:r>
          </a:p>
          <a:p>
            <a:pPr lvl="1"/>
            <a:r>
              <a:rPr lang="en-US" dirty="0" smtClean="0"/>
              <a:t>Primarily private ownership with some intervention</a:t>
            </a:r>
          </a:p>
          <a:p>
            <a:pPr lvl="1"/>
            <a:r>
              <a:rPr lang="en-US" dirty="0" smtClean="0"/>
              <a:t>Medium taxation to pay for social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6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Cont’d…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major parties in Canada are the Liberals, Conservatives and New Democratic</a:t>
            </a:r>
          </a:p>
          <a:p>
            <a:r>
              <a:rPr lang="en-US" dirty="0" smtClean="0"/>
              <a:t>The United States has two main parties, the Republican and Democratic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1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How is a political party’s philosophy reflected in its platform?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Philosophies are reflected through policies and how money is collected and spent</a:t>
            </a:r>
          </a:p>
          <a:p>
            <a:r>
              <a:rPr lang="en-US" dirty="0" smtClean="0"/>
              <a:t>Social program policies mean that the party believes that citizens rely on the government</a:t>
            </a:r>
          </a:p>
          <a:p>
            <a:r>
              <a:rPr lang="en-US" dirty="0" smtClean="0"/>
              <a:t>Parties to the right believe that citizens should rely less on government and should be responsible for their own well-being</a:t>
            </a:r>
          </a:p>
          <a:p>
            <a:r>
              <a:rPr lang="en-US" dirty="0" smtClean="0"/>
              <a:t>Taxation models are ideas about how to tax citizens, what goods and services to tax, and how to spend the money from taxes collected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2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Cont’d…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responsibility </a:t>
            </a:r>
            <a:r>
              <a:rPr lang="en-US" dirty="0" err="1" smtClean="0"/>
              <a:t>vs</a:t>
            </a:r>
            <a:r>
              <a:rPr lang="en-US" dirty="0" smtClean="0"/>
              <a:t> collective good</a:t>
            </a:r>
          </a:p>
          <a:p>
            <a:r>
              <a:rPr lang="en-US" dirty="0" smtClean="0"/>
              <a:t>More taxes collected through taxation allows for higher quality social programs</a:t>
            </a:r>
          </a:p>
          <a:p>
            <a:r>
              <a:rPr lang="en-US" dirty="0" smtClean="0"/>
              <a:t>Taxes include PST, GST, HST, and income 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42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u="sng" dirty="0" smtClean="0">
                <a:solidFill>
                  <a:srgbClr val="FF0000"/>
                </a:solidFill>
              </a:rPr>
              <a:t>How does the underground economy impact the federal and provincial tax base and social programs?</a:t>
            </a:r>
            <a:endParaRPr lang="en-US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Government income is almost completely reliant on taxation</a:t>
            </a:r>
          </a:p>
          <a:p>
            <a:r>
              <a:rPr lang="en-US" dirty="0" smtClean="0"/>
              <a:t>Those who refrain from paying taxes have a negative impact on government spending</a:t>
            </a:r>
          </a:p>
          <a:p>
            <a:r>
              <a:rPr lang="en-US" dirty="0" smtClean="0"/>
              <a:t>Tax evasion is an illegal practice in which a person lies about money made</a:t>
            </a:r>
          </a:p>
          <a:p>
            <a:r>
              <a:rPr lang="en-US" dirty="0" smtClean="0"/>
              <a:t>Black market is where goods and services are illegally sold</a:t>
            </a:r>
          </a:p>
          <a:p>
            <a:r>
              <a:rPr lang="en-US" dirty="0" smtClean="0"/>
              <a:t>The tax base is affected by these actions and as a result the gov’t collects less and spends less on social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58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u="sng" dirty="0" smtClean="0">
                <a:solidFill>
                  <a:srgbClr val="FF0000"/>
                </a:solidFill>
              </a:rPr>
              <a:t>How do government decisions on environmental issues impact quality of life?</a:t>
            </a:r>
            <a:endParaRPr lang="en-US" sz="36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Government decisions on environmental issues have an impact on quality of life</a:t>
            </a:r>
          </a:p>
          <a:p>
            <a:r>
              <a:rPr lang="en-US" dirty="0" smtClean="0"/>
              <a:t>Gov’t makes decisions that work towards preservation or exploitation </a:t>
            </a:r>
          </a:p>
          <a:p>
            <a:r>
              <a:rPr lang="en-US" dirty="0" smtClean="0"/>
              <a:t>Preservation – parks, land protection</a:t>
            </a:r>
          </a:p>
          <a:p>
            <a:r>
              <a:rPr lang="en-US" dirty="0" smtClean="0"/>
              <a:t>Exploitation – oil fields, deforestation</a:t>
            </a:r>
          </a:p>
          <a:p>
            <a:r>
              <a:rPr lang="en-US" dirty="0" smtClean="0"/>
              <a:t>Trade of natural resources can influence policies</a:t>
            </a:r>
          </a:p>
          <a:p>
            <a:r>
              <a:rPr lang="en-US" dirty="0" smtClean="0"/>
              <a:t>Canadian resources are in demand and so the gov’t stands to make a substantial profit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85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990600"/>
          </a:xfrm>
        </p:spPr>
        <p:txBody>
          <a:bodyPr>
            <a:normAutofit fontScale="70000" lnSpcReduction="2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A political party that </a:t>
            </a:r>
            <a:r>
              <a:rPr lang="en-US" b="0" i="1" dirty="0" err="1" smtClean="0">
                <a:solidFill>
                  <a:srgbClr val="FF0000"/>
                </a:solidFill>
              </a:rPr>
              <a:t>favours</a:t>
            </a:r>
            <a:r>
              <a:rPr lang="en-US" b="0" i="1" dirty="0" smtClean="0">
                <a:solidFill>
                  <a:srgbClr val="FF0000"/>
                </a:solidFill>
              </a:rPr>
              <a:t> universal health care, publicly funded daycare, and raising corporate taxes would also likely </a:t>
            </a:r>
            <a:r>
              <a:rPr lang="en-US" b="0" i="1" dirty="0" err="1" smtClean="0">
                <a:solidFill>
                  <a:srgbClr val="FF0000"/>
                </a:solidFill>
              </a:rPr>
              <a:t>favour</a:t>
            </a:r>
            <a:r>
              <a:rPr lang="en-US" b="0" i="1" dirty="0" smtClean="0">
                <a:solidFill>
                  <a:srgbClr val="FF0000"/>
                </a:solidFill>
              </a:rPr>
              <a:t> which of the following actions?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2667000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dirty="0" smtClean="0"/>
              <a:t>Progressive taxation</a:t>
            </a:r>
          </a:p>
          <a:p>
            <a:pPr marL="457200" indent="-457200">
              <a:buAutoNum type="alphaUcParenR"/>
            </a:pPr>
            <a:r>
              <a:rPr lang="en-US" dirty="0" smtClean="0"/>
              <a:t>Private health care</a:t>
            </a:r>
          </a:p>
          <a:p>
            <a:pPr marL="457200" indent="-457200">
              <a:buAutoNum type="alphaUcParenR"/>
            </a:pPr>
            <a:r>
              <a:rPr lang="en-US" dirty="0" smtClean="0"/>
              <a:t>Limiting access to social services</a:t>
            </a:r>
          </a:p>
          <a:p>
            <a:pPr marL="457200" indent="-457200">
              <a:buAutoNum type="alphaUcParenR"/>
            </a:pPr>
            <a:r>
              <a:rPr lang="en-US" dirty="0" smtClean="0"/>
              <a:t>Cutting service during tough economic times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81000"/>
            <a:ext cx="4041775" cy="762000"/>
          </a:xfrm>
        </p:spPr>
        <p:txBody>
          <a:bodyPr>
            <a:normAutofit lnSpcReduction="10000"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An example of tax evasion is when someone…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219200"/>
            <a:ext cx="4041775" cy="27432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lphaUcParenR"/>
            </a:pPr>
            <a:r>
              <a:rPr lang="en-US" dirty="0" smtClean="0"/>
              <a:t>Accidentally pays more than they owe in taxes</a:t>
            </a:r>
          </a:p>
          <a:p>
            <a:pPr marL="457200" indent="-457200">
              <a:buAutoNum type="alphaUcParenR"/>
            </a:pPr>
            <a:r>
              <a:rPr lang="en-US" dirty="0" smtClean="0"/>
              <a:t>Accidentally misses the deadline for submitting a tax return</a:t>
            </a:r>
          </a:p>
          <a:p>
            <a:pPr marL="457200" indent="-457200">
              <a:buAutoNum type="alphaUcParenR"/>
            </a:pPr>
            <a:r>
              <a:rPr lang="en-US" dirty="0" smtClean="0"/>
              <a:t>Intentionally pays more tax than required on each </a:t>
            </a:r>
            <a:r>
              <a:rPr lang="en-US" dirty="0" err="1" smtClean="0"/>
              <a:t>paycheque</a:t>
            </a:r>
            <a:endParaRPr lang="en-US" dirty="0" smtClean="0"/>
          </a:p>
          <a:p>
            <a:pPr marL="457200" indent="-457200">
              <a:buAutoNum type="alphaUcParenR"/>
            </a:pPr>
            <a:r>
              <a:rPr lang="en-US" dirty="0" smtClean="0"/>
              <a:t>Intentionally misrepresents their income when submitting a tax return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04800" y="4114800"/>
            <a:ext cx="84582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i="1" dirty="0" smtClean="0">
                <a:solidFill>
                  <a:srgbClr val="FF0000"/>
                </a:solidFill>
              </a:rPr>
              <a:t>Which of the following Canadian political parties would be most reluctant to incur a deficit because of increased spending in order to combat a recession?</a:t>
            </a:r>
            <a:endParaRPr lang="en-US" b="0" i="1" dirty="0">
              <a:solidFill>
                <a:srgbClr val="FF0000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72258" y="5105400"/>
            <a:ext cx="7985942" cy="1333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Liberal Party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Conservative Party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New Democrat Party</a:t>
            </a:r>
          </a:p>
          <a:p>
            <a:pPr marL="457200" indent="-457200">
              <a:buFont typeface="Arial" pitchFamily="34" charset="0"/>
              <a:buAutoNum type="alphaUcParenR"/>
            </a:pPr>
            <a:r>
              <a:rPr lang="en-US" dirty="0" smtClean="0"/>
              <a:t>Bloc Quebecois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6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662</Words>
  <Application>Microsoft Office PowerPoint</Application>
  <PresentationFormat>On-screen Show (4:3)</PresentationFormat>
  <Paragraphs>71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Grade 9 Social Studies</vt:lpstr>
      <vt:lpstr>How do the economic platforms of political parties differ from one another?</vt:lpstr>
      <vt:lpstr>Cont’d…</vt:lpstr>
      <vt:lpstr>Cont’d…</vt:lpstr>
      <vt:lpstr>How is a political party’s philosophy reflected in its platform?</vt:lpstr>
      <vt:lpstr>Cont’d…</vt:lpstr>
      <vt:lpstr>How does the underground economy impact the federal and provincial tax base and social programs?</vt:lpstr>
      <vt:lpstr>How do government decisions on environmental issues impact quality of life?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9 Social Studies</dc:title>
  <dc:creator>Windows User</dc:creator>
  <cp:lastModifiedBy>Windows User</cp:lastModifiedBy>
  <cp:revision>5</cp:revision>
  <cp:lastPrinted>2015-06-10T15:33:31Z</cp:lastPrinted>
  <dcterms:created xsi:type="dcterms:W3CDTF">2015-06-10T14:52:32Z</dcterms:created>
  <dcterms:modified xsi:type="dcterms:W3CDTF">2015-06-10T15:38:36Z</dcterms:modified>
</cp:coreProperties>
</file>