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94660"/>
  </p:normalViewPr>
  <p:slideViewPr>
    <p:cSldViewPr>
      <p:cViewPr varScale="1">
        <p:scale>
          <a:sx n="69" d="100"/>
          <a:sy n="69" d="100"/>
        </p:scale>
        <p:origin x="-5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E43822-26EF-44E9-8770-2147765C6583}"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41AA0-08A6-48F3-AA19-ED5196E0D9BF}" type="slidenum">
              <a:rPr lang="en-US" smtClean="0"/>
              <a:t>‹#›</a:t>
            </a:fld>
            <a:endParaRPr lang="en-US"/>
          </a:p>
        </p:txBody>
      </p:sp>
    </p:spTree>
    <p:extLst>
      <p:ext uri="{BB962C8B-B14F-4D97-AF65-F5344CB8AC3E}">
        <p14:creationId xmlns:p14="http://schemas.microsoft.com/office/powerpoint/2010/main" val="1562461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43822-26EF-44E9-8770-2147765C6583}"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41AA0-08A6-48F3-AA19-ED5196E0D9BF}" type="slidenum">
              <a:rPr lang="en-US" smtClean="0"/>
              <a:t>‹#›</a:t>
            </a:fld>
            <a:endParaRPr lang="en-US"/>
          </a:p>
        </p:txBody>
      </p:sp>
    </p:spTree>
    <p:extLst>
      <p:ext uri="{BB962C8B-B14F-4D97-AF65-F5344CB8AC3E}">
        <p14:creationId xmlns:p14="http://schemas.microsoft.com/office/powerpoint/2010/main" val="334751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43822-26EF-44E9-8770-2147765C6583}"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41AA0-08A6-48F3-AA19-ED5196E0D9BF}" type="slidenum">
              <a:rPr lang="en-US" smtClean="0"/>
              <a:t>‹#›</a:t>
            </a:fld>
            <a:endParaRPr lang="en-US"/>
          </a:p>
        </p:txBody>
      </p:sp>
    </p:spTree>
    <p:extLst>
      <p:ext uri="{BB962C8B-B14F-4D97-AF65-F5344CB8AC3E}">
        <p14:creationId xmlns:p14="http://schemas.microsoft.com/office/powerpoint/2010/main" val="3312966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43822-26EF-44E9-8770-2147765C6583}"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41AA0-08A6-48F3-AA19-ED5196E0D9BF}" type="slidenum">
              <a:rPr lang="en-US" smtClean="0"/>
              <a:t>‹#›</a:t>
            </a:fld>
            <a:endParaRPr lang="en-US"/>
          </a:p>
        </p:txBody>
      </p:sp>
    </p:spTree>
    <p:extLst>
      <p:ext uri="{BB962C8B-B14F-4D97-AF65-F5344CB8AC3E}">
        <p14:creationId xmlns:p14="http://schemas.microsoft.com/office/powerpoint/2010/main" val="1118725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E43822-26EF-44E9-8770-2147765C6583}"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41AA0-08A6-48F3-AA19-ED5196E0D9BF}" type="slidenum">
              <a:rPr lang="en-US" smtClean="0"/>
              <a:t>‹#›</a:t>
            </a:fld>
            <a:endParaRPr lang="en-US"/>
          </a:p>
        </p:txBody>
      </p:sp>
    </p:spTree>
    <p:extLst>
      <p:ext uri="{BB962C8B-B14F-4D97-AF65-F5344CB8AC3E}">
        <p14:creationId xmlns:p14="http://schemas.microsoft.com/office/powerpoint/2010/main" val="317245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E43822-26EF-44E9-8770-2147765C6583}" type="datetimeFigureOut">
              <a:rPr lang="en-US" smtClean="0"/>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41AA0-08A6-48F3-AA19-ED5196E0D9BF}" type="slidenum">
              <a:rPr lang="en-US" smtClean="0"/>
              <a:t>‹#›</a:t>
            </a:fld>
            <a:endParaRPr lang="en-US"/>
          </a:p>
        </p:txBody>
      </p:sp>
    </p:spTree>
    <p:extLst>
      <p:ext uri="{BB962C8B-B14F-4D97-AF65-F5344CB8AC3E}">
        <p14:creationId xmlns:p14="http://schemas.microsoft.com/office/powerpoint/2010/main" val="847347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E43822-26EF-44E9-8770-2147765C6583}" type="datetimeFigureOut">
              <a:rPr lang="en-US" smtClean="0"/>
              <a:t>6/3/2015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941AA0-08A6-48F3-AA19-ED5196E0D9BF}" type="slidenum">
              <a:rPr lang="en-US" smtClean="0"/>
              <a:t>‹#›</a:t>
            </a:fld>
            <a:endParaRPr lang="en-US"/>
          </a:p>
        </p:txBody>
      </p:sp>
    </p:spTree>
    <p:extLst>
      <p:ext uri="{BB962C8B-B14F-4D97-AF65-F5344CB8AC3E}">
        <p14:creationId xmlns:p14="http://schemas.microsoft.com/office/powerpoint/2010/main" val="166847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E43822-26EF-44E9-8770-2147765C6583}" type="datetimeFigureOut">
              <a:rPr lang="en-US" smtClean="0"/>
              <a:t>6/3/2015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941AA0-08A6-48F3-AA19-ED5196E0D9BF}" type="slidenum">
              <a:rPr lang="en-US" smtClean="0"/>
              <a:t>‹#›</a:t>
            </a:fld>
            <a:endParaRPr lang="en-US"/>
          </a:p>
        </p:txBody>
      </p:sp>
    </p:spTree>
    <p:extLst>
      <p:ext uri="{BB962C8B-B14F-4D97-AF65-F5344CB8AC3E}">
        <p14:creationId xmlns:p14="http://schemas.microsoft.com/office/powerpoint/2010/main" val="1598874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E43822-26EF-44E9-8770-2147765C6583}" type="datetimeFigureOut">
              <a:rPr lang="en-US" smtClean="0"/>
              <a:t>6/3/2015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941AA0-08A6-48F3-AA19-ED5196E0D9BF}" type="slidenum">
              <a:rPr lang="en-US" smtClean="0"/>
              <a:t>‹#›</a:t>
            </a:fld>
            <a:endParaRPr lang="en-US"/>
          </a:p>
        </p:txBody>
      </p:sp>
    </p:spTree>
    <p:extLst>
      <p:ext uri="{BB962C8B-B14F-4D97-AF65-F5344CB8AC3E}">
        <p14:creationId xmlns:p14="http://schemas.microsoft.com/office/powerpoint/2010/main" val="2591748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E43822-26EF-44E9-8770-2147765C6583}" type="datetimeFigureOut">
              <a:rPr lang="en-US" smtClean="0"/>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41AA0-08A6-48F3-AA19-ED5196E0D9BF}" type="slidenum">
              <a:rPr lang="en-US" smtClean="0"/>
              <a:t>‹#›</a:t>
            </a:fld>
            <a:endParaRPr lang="en-US"/>
          </a:p>
        </p:txBody>
      </p:sp>
    </p:spTree>
    <p:extLst>
      <p:ext uri="{BB962C8B-B14F-4D97-AF65-F5344CB8AC3E}">
        <p14:creationId xmlns:p14="http://schemas.microsoft.com/office/powerpoint/2010/main" val="230378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E43822-26EF-44E9-8770-2147765C6583}" type="datetimeFigureOut">
              <a:rPr lang="en-US" smtClean="0"/>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41AA0-08A6-48F3-AA19-ED5196E0D9BF}" type="slidenum">
              <a:rPr lang="en-US" smtClean="0"/>
              <a:t>‹#›</a:t>
            </a:fld>
            <a:endParaRPr lang="en-US"/>
          </a:p>
        </p:txBody>
      </p:sp>
    </p:spTree>
    <p:extLst>
      <p:ext uri="{BB962C8B-B14F-4D97-AF65-F5344CB8AC3E}">
        <p14:creationId xmlns:p14="http://schemas.microsoft.com/office/powerpoint/2010/main" val="3183047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43822-26EF-44E9-8770-2147765C6583}" type="datetimeFigureOut">
              <a:rPr lang="en-US" smtClean="0"/>
              <a:t>6/3/2015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41AA0-08A6-48F3-AA19-ED5196E0D9BF}" type="slidenum">
              <a:rPr lang="en-US" smtClean="0"/>
              <a:t>‹#›</a:t>
            </a:fld>
            <a:endParaRPr lang="en-US"/>
          </a:p>
        </p:txBody>
      </p:sp>
    </p:spTree>
    <p:extLst>
      <p:ext uri="{BB962C8B-B14F-4D97-AF65-F5344CB8AC3E}">
        <p14:creationId xmlns:p14="http://schemas.microsoft.com/office/powerpoint/2010/main" val="230996971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Grade 9 Social Studies</a:t>
            </a:r>
            <a:endParaRPr lang="en-US" dirty="0"/>
          </a:p>
        </p:txBody>
      </p:sp>
      <p:sp>
        <p:nvSpPr>
          <p:cNvPr id="3" name="Subtitle 2"/>
          <p:cNvSpPr>
            <a:spLocks noGrp="1"/>
          </p:cNvSpPr>
          <p:nvPr>
            <p:ph type="subTitle" idx="1"/>
          </p:nvPr>
        </p:nvSpPr>
        <p:spPr/>
        <p:txBody>
          <a:bodyPr>
            <a:normAutofit fontScale="92500" lnSpcReduction="20000"/>
          </a:bodyPr>
          <a:lstStyle/>
          <a:p>
            <a:pPr algn="l"/>
            <a:r>
              <a:rPr lang="en-US" dirty="0" smtClean="0"/>
              <a:t>Unit 1 Review</a:t>
            </a:r>
          </a:p>
          <a:p>
            <a:pPr algn="l"/>
            <a:r>
              <a:rPr lang="en-US" dirty="0" smtClean="0"/>
              <a:t>9.2.5 Assess, critically, the relationship between Consumerism and Quality of Life in Canada and the United States</a:t>
            </a:r>
          </a:p>
        </p:txBody>
      </p:sp>
    </p:spTree>
    <p:extLst>
      <p:ext uri="{BB962C8B-B14F-4D97-AF65-F5344CB8AC3E}">
        <p14:creationId xmlns:p14="http://schemas.microsoft.com/office/powerpoint/2010/main" val="1881048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smtClean="0">
                <a:solidFill>
                  <a:srgbClr val="FF0000"/>
                </a:solidFill>
              </a:rPr>
              <a:t>Example Questions</a:t>
            </a:r>
            <a:endParaRPr lang="en-US" i="1" u="sng" dirty="0">
              <a:solidFill>
                <a:srgbClr val="FF0000"/>
              </a:solidFill>
            </a:endParaRPr>
          </a:p>
        </p:txBody>
      </p:sp>
      <p:sp>
        <p:nvSpPr>
          <p:cNvPr id="3" name="Text Placeholder 2"/>
          <p:cNvSpPr>
            <a:spLocks noGrp="1"/>
          </p:cNvSpPr>
          <p:nvPr>
            <p:ph type="body" idx="1"/>
          </p:nvPr>
        </p:nvSpPr>
        <p:spPr>
          <a:xfrm>
            <a:off x="457200" y="1828800"/>
            <a:ext cx="4040188" cy="1284287"/>
          </a:xfrm>
        </p:spPr>
        <p:txBody>
          <a:bodyPr>
            <a:noAutofit/>
          </a:bodyPr>
          <a:lstStyle/>
          <a:p>
            <a:r>
              <a:rPr lang="en-US" sz="1600" b="0" i="1" dirty="0" smtClean="0">
                <a:solidFill>
                  <a:srgbClr val="FF0000"/>
                </a:solidFill>
              </a:rPr>
              <a:t>Which of the following characteristics is generally not considered to be an indicator of quality of life?</a:t>
            </a:r>
            <a:endParaRPr lang="en-US" sz="1600" b="0" i="1" dirty="0">
              <a:solidFill>
                <a:srgbClr val="FF0000"/>
              </a:solidFill>
            </a:endParaRPr>
          </a:p>
        </p:txBody>
      </p:sp>
      <p:sp>
        <p:nvSpPr>
          <p:cNvPr id="4" name="Content Placeholder 3"/>
          <p:cNvSpPr>
            <a:spLocks noGrp="1"/>
          </p:cNvSpPr>
          <p:nvPr>
            <p:ph sz="half" idx="2"/>
          </p:nvPr>
        </p:nvSpPr>
        <p:spPr>
          <a:xfrm>
            <a:off x="457200" y="3581399"/>
            <a:ext cx="4040188" cy="2544763"/>
          </a:xfrm>
        </p:spPr>
        <p:txBody>
          <a:bodyPr/>
          <a:lstStyle/>
          <a:p>
            <a:r>
              <a:rPr lang="en-US" dirty="0" smtClean="0"/>
              <a:t>Access to health facilities</a:t>
            </a:r>
          </a:p>
          <a:p>
            <a:r>
              <a:rPr lang="en-US" dirty="0" smtClean="0"/>
              <a:t>Financial well-being</a:t>
            </a:r>
          </a:p>
          <a:p>
            <a:r>
              <a:rPr lang="en-US" dirty="0" smtClean="0"/>
              <a:t>Religious freedom</a:t>
            </a:r>
          </a:p>
          <a:p>
            <a:r>
              <a:rPr lang="en-US" dirty="0" smtClean="0"/>
              <a:t>Political ideology</a:t>
            </a:r>
            <a:endParaRPr lang="en-US" dirty="0"/>
          </a:p>
        </p:txBody>
      </p:sp>
      <p:sp>
        <p:nvSpPr>
          <p:cNvPr id="5" name="Text Placeholder 4"/>
          <p:cNvSpPr>
            <a:spLocks noGrp="1"/>
          </p:cNvSpPr>
          <p:nvPr>
            <p:ph type="body" sz="quarter" idx="3"/>
          </p:nvPr>
        </p:nvSpPr>
        <p:spPr>
          <a:xfrm>
            <a:off x="4645025" y="2133600"/>
            <a:ext cx="4041775" cy="1295400"/>
          </a:xfrm>
        </p:spPr>
        <p:txBody>
          <a:bodyPr>
            <a:normAutofit fontScale="92500" lnSpcReduction="20000"/>
          </a:bodyPr>
          <a:lstStyle/>
          <a:p>
            <a:r>
              <a:rPr lang="en-US" b="0" i="1" dirty="0" smtClean="0">
                <a:solidFill>
                  <a:srgbClr val="FF0000"/>
                </a:solidFill>
              </a:rPr>
              <a:t>Which of the following government programs suggests an underlying societal value of individualism?</a:t>
            </a:r>
            <a:endParaRPr lang="en-US" b="0" i="1" dirty="0">
              <a:solidFill>
                <a:srgbClr val="FF0000"/>
              </a:solidFill>
            </a:endParaRPr>
          </a:p>
        </p:txBody>
      </p:sp>
      <p:sp>
        <p:nvSpPr>
          <p:cNvPr id="6" name="Content Placeholder 5"/>
          <p:cNvSpPr>
            <a:spLocks noGrp="1"/>
          </p:cNvSpPr>
          <p:nvPr>
            <p:ph sz="quarter" idx="4"/>
          </p:nvPr>
        </p:nvSpPr>
        <p:spPr>
          <a:xfrm>
            <a:off x="4645025" y="3581399"/>
            <a:ext cx="4041775" cy="2544763"/>
          </a:xfrm>
        </p:spPr>
        <p:txBody>
          <a:bodyPr/>
          <a:lstStyle/>
          <a:p>
            <a:r>
              <a:rPr lang="en-US" dirty="0" smtClean="0"/>
              <a:t>Progressive taxation</a:t>
            </a:r>
          </a:p>
          <a:p>
            <a:r>
              <a:rPr lang="en-US" dirty="0" smtClean="0"/>
              <a:t>Welfare programs</a:t>
            </a:r>
          </a:p>
          <a:p>
            <a:r>
              <a:rPr lang="en-US" dirty="0" smtClean="0"/>
              <a:t>Public health care</a:t>
            </a:r>
          </a:p>
          <a:p>
            <a:r>
              <a:rPr lang="en-US" dirty="0" smtClean="0"/>
              <a:t>Flat tax rates</a:t>
            </a:r>
            <a:endParaRPr lang="en-US" dirty="0"/>
          </a:p>
        </p:txBody>
      </p:sp>
    </p:spTree>
    <p:extLst>
      <p:ext uri="{BB962C8B-B14F-4D97-AF65-F5344CB8AC3E}">
        <p14:creationId xmlns:p14="http://schemas.microsoft.com/office/powerpoint/2010/main" val="3228953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smtClean="0">
                <a:solidFill>
                  <a:srgbClr val="FF0000"/>
                </a:solidFill>
              </a:rPr>
              <a:t>Example Questions</a:t>
            </a:r>
            <a:endParaRPr lang="en-US" i="1" u="sng" dirty="0">
              <a:solidFill>
                <a:srgbClr val="FF0000"/>
              </a:solidFill>
            </a:endParaRPr>
          </a:p>
        </p:txBody>
      </p:sp>
      <p:sp>
        <p:nvSpPr>
          <p:cNvPr id="3" name="Text Placeholder 2"/>
          <p:cNvSpPr>
            <a:spLocks noGrp="1"/>
          </p:cNvSpPr>
          <p:nvPr>
            <p:ph type="body" idx="1"/>
          </p:nvPr>
        </p:nvSpPr>
        <p:spPr/>
        <p:txBody>
          <a:bodyPr>
            <a:normAutofit fontScale="85000" lnSpcReduction="20000"/>
          </a:bodyPr>
          <a:lstStyle/>
          <a:p>
            <a:r>
              <a:rPr lang="en-US" b="0" i="1" dirty="0" smtClean="0">
                <a:solidFill>
                  <a:srgbClr val="FF0000"/>
                </a:solidFill>
              </a:rPr>
              <a:t>Which of the following situations is an example of a boycott?</a:t>
            </a:r>
            <a:endParaRPr lang="en-US" b="0" i="1" dirty="0">
              <a:solidFill>
                <a:srgbClr val="FF0000"/>
              </a:solidFill>
            </a:endParaRPr>
          </a:p>
        </p:txBody>
      </p:sp>
      <p:sp>
        <p:nvSpPr>
          <p:cNvPr id="4" name="Content Placeholder 3"/>
          <p:cNvSpPr>
            <a:spLocks noGrp="1"/>
          </p:cNvSpPr>
          <p:nvPr>
            <p:ph sz="half" idx="2"/>
          </p:nvPr>
        </p:nvSpPr>
        <p:spPr/>
        <p:txBody>
          <a:bodyPr>
            <a:normAutofit fontScale="92500" lnSpcReduction="10000"/>
          </a:bodyPr>
          <a:lstStyle/>
          <a:p>
            <a:r>
              <a:rPr lang="en-US" dirty="0" smtClean="0"/>
              <a:t>Hundreds of people signing a letter demanding change to a government policy</a:t>
            </a:r>
          </a:p>
          <a:p>
            <a:r>
              <a:rPr lang="en-US" dirty="0" smtClean="0"/>
              <a:t>Many </a:t>
            </a:r>
            <a:r>
              <a:rPr lang="en-US" dirty="0" smtClean="0"/>
              <a:t>consumers deciding together not to buy a particular product</a:t>
            </a:r>
          </a:p>
          <a:p>
            <a:r>
              <a:rPr lang="en-US" dirty="0" smtClean="0"/>
              <a:t>People picketing in front of a store to protest its business practices</a:t>
            </a:r>
          </a:p>
          <a:p>
            <a:r>
              <a:rPr lang="en-US" dirty="0" smtClean="0"/>
              <a:t>One country refusing to sell goods to another</a:t>
            </a:r>
          </a:p>
        </p:txBody>
      </p:sp>
      <p:sp>
        <p:nvSpPr>
          <p:cNvPr id="5" name="Text Placeholder 4"/>
          <p:cNvSpPr>
            <a:spLocks noGrp="1"/>
          </p:cNvSpPr>
          <p:nvPr>
            <p:ph type="body" sz="quarter" idx="3"/>
          </p:nvPr>
        </p:nvSpPr>
        <p:spPr>
          <a:xfrm>
            <a:off x="4645025" y="1535112"/>
            <a:ext cx="4041775" cy="1512887"/>
          </a:xfrm>
        </p:spPr>
        <p:txBody>
          <a:bodyPr>
            <a:normAutofit fontScale="85000" lnSpcReduction="10000"/>
          </a:bodyPr>
          <a:lstStyle/>
          <a:p>
            <a:r>
              <a:rPr lang="en-US" b="0" i="1" dirty="0" smtClean="0">
                <a:solidFill>
                  <a:srgbClr val="FF0000"/>
                </a:solidFill>
              </a:rPr>
              <a:t>Food, security, spirituality, individual rights, citizenship participation, water supply, access to health care, pollution levels, and technology are examples of what concept?</a:t>
            </a:r>
            <a:endParaRPr lang="en-US" b="0" i="1" dirty="0">
              <a:solidFill>
                <a:srgbClr val="FF0000"/>
              </a:solidFill>
            </a:endParaRPr>
          </a:p>
        </p:txBody>
      </p:sp>
      <p:sp>
        <p:nvSpPr>
          <p:cNvPr id="6" name="Content Placeholder 5"/>
          <p:cNvSpPr>
            <a:spLocks noGrp="1"/>
          </p:cNvSpPr>
          <p:nvPr>
            <p:ph sz="quarter" idx="4"/>
          </p:nvPr>
        </p:nvSpPr>
        <p:spPr>
          <a:xfrm>
            <a:off x="4645025" y="3733799"/>
            <a:ext cx="4041775" cy="2392363"/>
          </a:xfrm>
        </p:spPr>
        <p:txBody>
          <a:bodyPr/>
          <a:lstStyle/>
          <a:p>
            <a:r>
              <a:rPr lang="en-US" dirty="0" smtClean="0"/>
              <a:t>Equity</a:t>
            </a:r>
          </a:p>
          <a:p>
            <a:r>
              <a:rPr lang="en-US" dirty="0" smtClean="0"/>
              <a:t>Human Rights</a:t>
            </a:r>
          </a:p>
          <a:p>
            <a:r>
              <a:rPr lang="en-US" dirty="0" smtClean="0"/>
              <a:t>Quality of Life</a:t>
            </a:r>
          </a:p>
          <a:p>
            <a:r>
              <a:rPr lang="en-US" dirty="0" smtClean="0"/>
              <a:t>Standard of Living</a:t>
            </a:r>
            <a:endParaRPr lang="en-US" dirty="0"/>
          </a:p>
        </p:txBody>
      </p:sp>
    </p:spTree>
    <p:extLst>
      <p:ext uri="{BB962C8B-B14F-4D97-AF65-F5344CB8AC3E}">
        <p14:creationId xmlns:p14="http://schemas.microsoft.com/office/powerpoint/2010/main" val="1283083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i="1" dirty="0" smtClean="0">
                <a:solidFill>
                  <a:srgbClr val="FF0000"/>
                </a:solidFill>
              </a:rPr>
              <a:t>All four of the given statements call for…</a:t>
            </a:r>
            <a:endParaRPr lang="en-US" i="1" dirty="0">
              <a:solidFill>
                <a:srgbClr val="FF0000"/>
              </a:solidFill>
            </a:endParaRPr>
          </a:p>
        </p:txBody>
      </p:sp>
      <p:sp>
        <p:nvSpPr>
          <p:cNvPr id="5" name="Content Placeholder 4"/>
          <p:cNvSpPr>
            <a:spLocks noGrp="1"/>
          </p:cNvSpPr>
          <p:nvPr>
            <p:ph sz="half" idx="1"/>
          </p:nvPr>
        </p:nvSpPr>
        <p:spPr/>
        <p:txBody>
          <a:bodyPr>
            <a:normAutofit fontScale="77500" lnSpcReduction="20000"/>
          </a:bodyPr>
          <a:lstStyle/>
          <a:p>
            <a:pPr marL="0" indent="0">
              <a:buNone/>
            </a:pPr>
            <a:r>
              <a:rPr lang="en-US" b="1" u="sng" dirty="0" smtClean="0"/>
              <a:t>Statement 1</a:t>
            </a:r>
          </a:p>
          <a:p>
            <a:pPr marL="0" indent="0">
              <a:buNone/>
            </a:pPr>
            <a:r>
              <a:rPr lang="en-US" dirty="0" smtClean="0"/>
              <a:t>Riches are not from an abundance of worldly goods, but from a contented mind.</a:t>
            </a:r>
          </a:p>
          <a:p>
            <a:pPr marL="0" indent="0">
              <a:buNone/>
            </a:pPr>
            <a:r>
              <a:rPr lang="en-US" b="1" u="sng" dirty="0" smtClean="0"/>
              <a:t>Statement 2</a:t>
            </a:r>
          </a:p>
          <a:p>
            <a:pPr marL="0" indent="0">
              <a:buNone/>
            </a:pPr>
            <a:r>
              <a:rPr lang="en-US" dirty="0" smtClean="0"/>
              <a:t>It is difficult for a man laden with riches to climb the steep path that lead to success.</a:t>
            </a:r>
          </a:p>
          <a:p>
            <a:pPr marL="0" indent="0">
              <a:buNone/>
            </a:pPr>
            <a:r>
              <a:rPr lang="en-US" b="1" u="sng" dirty="0" smtClean="0"/>
              <a:t>Statement 3</a:t>
            </a:r>
          </a:p>
          <a:p>
            <a:pPr marL="0" indent="0">
              <a:buNone/>
            </a:pPr>
            <a:r>
              <a:rPr lang="en-US" dirty="0" smtClean="0"/>
              <a:t>A man’s life does not consist of the abundance of his possessions.</a:t>
            </a:r>
          </a:p>
          <a:p>
            <a:pPr marL="0" indent="0">
              <a:buNone/>
            </a:pPr>
            <a:r>
              <a:rPr lang="en-US" b="1" u="sng" dirty="0" smtClean="0"/>
              <a:t>Statement 4</a:t>
            </a:r>
          </a:p>
          <a:p>
            <a:pPr marL="0" indent="0">
              <a:buNone/>
            </a:pPr>
            <a:r>
              <a:rPr lang="en-US" dirty="0" smtClean="0"/>
              <a:t>Excess and deficiency are equally at fault.</a:t>
            </a:r>
            <a:endParaRPr lang="en-US" dirty="0"/>
          </a:p>
        </p:txBody>
      </p:sp>
      <p:sp>
        <p:nvSpPr>
          <p:cNvPr id="6" name="Content Placeholder 5"/>
          <p:cNvSpPr>
            <a:spLocks noGrp="1"/>
          </p:cNvSpPr>
          <p:nvPr>
            <p:ph sz="half" idx="2"/>
          </p:nvPr>
        </p:nvSpPr>
        <p:spPr/>
        <p:txBody>
          <a:bodyPr>
            <a:normAutofit fontScale="77500" lnSpcReduction="20000"/>
          </a:bodyPr>
          <a:lstStyle/>
          <a:p>
            <a:pPr marL="0" indent="0">
              <a:buNone/>
            </a:pPr>
            <a:r>
              <a:rPr lang="en-US" dirty="0" smtClean="0"/>
              <a:t>A) Increased consumerism</a:t>
            </a:r>
          </a:p>
          <a:p>
            <a:pPr marL="0" indent="0">
              <a:buNone/>
            </a:pPr>
            <a:r>
              <a:rPr lang="en-US" dirty="0" smtClean="0"/>
              <a:t>B) Restraint in consumption</a:t>
            </a:r>
          </a:p>
          <a:p>
            <a:pPr marL="0" indent="0">
              <a:buNone/>
            </a:pPr>
            <a:r>
              <a:rPr lang="en-US" dirty="0" smtClean="0"/>
              <a:t>C) Eradication of poverty</a:t>
            </a:r>
          </a:p>
          <a:p>
            <a:pPr marL="0" indent="0">
              <a:buNone/>
            </a:pPr>
            <a:r>
              <a:rPr lang="en-US" dirty="0" smtClean="0"/>
              <a:t>D) Greater emphasis on materialism</a:t>
            </a:r>
            <a:endParaRPr lang="en-US" dirty="0"/>
          </a:p>
        </p:txBody>
      </p:sp>
    </p:spTree>
    <p:extLst>
      <p:ext uri="{BB962C8B-B14F-4D97-AF65-F5344CB8AC3E}">
        <p14:creationId xmlns:p14="http://schemas.microsoft.com/office/powerpoint/2010/main" val="1173830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i="1" dirty="0" smtClean="0">
                <a:solidFill>
                  <a:srgbClr val="FF0000"/>
                </a:solidFill>
              </a:rPr>
              <a:t>What statement about marketing is the cartoonist trying to make?</a:t>
            </a:r>
            <a:endParaRPr lang="en-US" sz="3600" i="1" dirty="0">
              <a:solidFill>
                <a:srgbClr val="FF0000"/>
              </a:solidFill>
            </a:endParaRPr>
          </a:p>
        </p:txBody>
      </p:sp>
      <p:sp>
        <p:nvSpPr>
          <p:cNvPr id="3" name="Content Placeholder 2"/>
          <p:cNvSpPr>
            <a:spLocks noGrp="1"/>
          </p:cNvSpPr>
          <p:nvPr>
            <p:ph sz="half" idx="1"/>
          </p:nvPr>
        </p:nvSpPr>
        <p:spPr/>
        <p:txBody>
          <a:bodyPr>
            <a:normAutofit fontScale="70000" lnSpcReduction="20000"/>
          </a:bodyPr>
          <a:lstStyle/>
          <a:p>
            <a:pPr marL="0" indent="0">
              <a:buNone/>
            </a:pPr>
            <a:endParaRPr lang="en-US" dirty="0"/>
          </a:p>
        </p:txBody>
      </p:sp>
      <p:sp>
        <p:nvSpPr>
          <p:cNvPr id="4" name="Content Placeholder 3"/>
          <p:cNvSpPr>
            <a:spLocks noGrp="1"/>
          </p:cNvSpPr>
          <p:nvPr>
            <p:ph sz="half" idx="2"/>
          </p:nvPr>
        </p:nvSpPr>
        <p:spPr/>
        <p:txBody>
          <a:bodyPr>
            <a:normAutofit fontScale="70000" lnSpcReduction="20000"/>
          </a:bodyPr>
          <a:lstStyle/>
          <a:p>
            <a:pPr marL="457200" indent="-457200">
              <a:buAutoNum type="alphaUcParenR"/>
            </a:pPr>
            <a:r>
              <a:rPr lang="en-US" dirty="0" smtClean="0"/>
              <a:t>It is difficult to find employees who are skilled in the marketing field.</a:t>
            </a:r>
          </a:p>
          <a:p>
            <a:pPr marL="457200" indent="-457200">
              <a:buAutoNum type="alphaUcParenR"/>
            </a:pPr>
            <a:r>
              <a:rPr lang="en-US" dirty="0" smtClean="0"/>
              <a:t>Employers want to make sure that their marketing employees are quality people with good work ethics.</a:t>
            </a:r>
          </a:p>
          <a:p>
            <a:pPr marL="457200" indent="-457200">
              <a:buAutoNum type="alphaUcParenR"/>
            </a:pPr>
            <a:r>
              <a:rPr lang="en-US" dirty="0" smtClean="0"/>
              <a:t>Marketing can result in consumers being led to believe that products are of high quality than they actually are.</a:t>
            </a:r>
          </a:p>
          <a:p>
            <a:pPr marL="457200" indent="-457200">
              <a:buAutoNum type="alphaUcParenR"/>
            </a:pPr>
            <a:r>
              <a:rPr lang="en-US" dirty="0" smtClean="0"/>
              <a:t>Marketing is the best way to make sure consumers know that specific lines of products are of especially high quality.</a:t>
            </a:r>
            <a:endParaRPr lang="en-US" dirty="0"/>
          </a:p>
        </p:txBody>
      </p:sp>
      <p:pic>
        <p:nvPicPr>
          <p:cNvPr id="1026" name="Picture 2" descr="https://s3.amazonaws.com/lowres.cartoonstock.com/business-commerce-advert-advertisment-advertising-advertising_department-marketing-jmo1851_lo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41148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828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i="1" dirty="0" smtClean="0">
                <a:solidFill>
                  <a:srgbClr val="FF0000"/>
                </a:solidFill>
              </a:rPr>
              <a:t>The two values that contribute to the existence of social programs are…</a:t>
            </a:r>
            <a:endParaRPr lang="en-US" sz="3600" i="1" dirty="0">
              <a:solidFill>
                <a:srgbClr val="FF0000"/>
              </a:solidFill>
            </a:endParaRPr>
          </a:p>
        </p:txBody>
      </p:sp>
      <p:sp>
        <p:nvSpPr>
          <p:cNvPr id="3" name="Content Placeholder 2"/>
          <p:cNvSpPr>
            <a:spLocks noGrp="1"/>
          </p:cNvSpPr>
          <p:nvPr>
            <p:ph sz="half" idx="1"/>
          </p:nvPr>
        </p:nvSpPr>
        <p:spPr/>
        <p:txBody>
          <a:bodyPr>
            <a:normAutofit lnSpcReduction="10000"/>
          </a:bodyPr>
          <a:lstStyle/>
          <a:p>
            <a:pPr marL="514350" indent="-514350">
              <a:buAutoNum type="romanUcPeriod"/>
            </a:pPr>
            <a:r>
              <a:rPr lang="en-US" dirty="0" smtClean="0"/>
              <a:t>The importance of the collective.</a:t>
            </a:r>
          </a:p>
          <a:p>
            <a:pPr marL="514350" indent="-514350">
              <a:buAutoNum type="romanUcPeriod"/>
            </a:pPr>
            <a:r>
              <a:rPr lang="en-US" dirty="0" smtClean="0"/>
              <a:t>The supremacy of the individual.</a:t>
            </a:r>
          </a:p>
          <a:p>
            <a:pPr marL="514350" indent="-514350">
              <a:buAutoNum type="romanUcPeriod"/>
            </a:pPr>
            <a:r>
              <a:rPr lang="en-US" dirty="0" smtClean="0"/>
              <a:t>The value of working hard to support yourself.</a:t>
            </a:r>
          </a:p>
          <a:p>
            <a:pPr marL="514350" indent="-514350">
              <a:buAutoNum type="romanUcPeriod"/>
            </a:pPr>
            <a:r>
              <a:rPr lang="en-US" dirty="0" smtClean="0"/>
              <a:t>The belief in the importance of helping those in need.</a:t>
            </a:r>
            <a:endParaRPr lang="en-US" dirty="0"/>
          </a:p>
        </p:txBody>
      </p:sp>
      <p:sp>
        <p:nvSpPr>
          <p:cNvPr id="4" name="Content Placeholder 3"/>
          <p:cNvSpPr>
            <a:spLocks noGrp="1"/>
          </p:cNvSpPr>
          <p:nvPr>
            <p:ph sz="half" idx="2"/>
          </p:nvPr>
        </p:nvSpPr>
        <p:spPr/>
        <p:txBody>
          <a:bodyPr>
            <a:normAutofit lnSpcReduction="10000"/>
          </a:bodyPr>
          <a:lstStyle/>
          <a:p>
            <a:pPr marL="457200" indent="-457200">
              <a:buAutoNum type="alphaUcParenR"/>
            </a:pPr>
            <a:r>
              <a:rPr lang="en-US" dirty="0" smtClean="0"/>
              <a:t>I and II</a:t>
            </a:r>
          </a:p>
          <a:p>
            <a:pPr marL="457200" indent="-457200">
              <a:buAutoNum type="alphaUcParenR"/>
            </a:pPr>
            <a:r>
              <a:rPr lang="en-US" dirty="0" smtClean="0"/>
              <a:t>I and IV</a:t>
            </a:r>
          </a:p>
          <a:p>
            <a:pPr marL="457200" indent="-457200">
              <a:buAutoNum type="alphaUcParenR"/>
            </a:pPr>
            <a:r>
              <a:rPr lang="en-US" dirty="0" smtClean="0"/>
              <a:t>II and III</a:t>
            </a:r>
          </a:p>
          <a:p>
            <a:pPr marL="457200" indent="-457200">
              <a:buAutoNum type="alphaUcParenR"/>
            </a:pPr>
            <a:r>
              <a:rPr lang="en-US" dirty="0" smtClean="0"/>
              <a:t>III and IV</a:t>
            </a:r>
            <a:endParaRPr lang="en-US" dirty="0"/>
          </a:p>
        </p:txBody>
      </p:sp>
    </p:spTree>
    <p:extLst>
      <p:ext uri="{BB962C8B-B14F-4D97-AF65-F5344CB8AC3E}">
        <p14:creationId xmlns:p14="http://schemas.microsoft.com/office/powerpoint/2010/main" val="614865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smtClean="0">
                <a:solidFill>
                  <a:srgbClr val="FF0000"/>
                </a:solidFill>
              </a:rPr>
              <a:t>The two values that would be considered important in a market economy, such as the one in the United States, are…</a:t>
            </a:r>
            <a:endParaRPr lang="en-US" sz="2800" i="1" dirty="0">
              <a:solidFill>
                <a:srgbClr val="FF0000"/>
              </a:solidFill>
            </a:endParaRPr>
          </a:p>
        </p:txBody>
      </p:sp>
      <p:sp>
        <p:nvSpPr>
          <p:cNvPr id="3" name="Content Placeholder 2"/>
          <p:cNvSpPr>
            <a:spLocks noGrp="1"/>
          </p:cNvSpPr>
          <p:nvPr>
            <p:ph sz="half" idx="1"/>
          </p:nvPr>
        </p:nvSpPr>
        <p:spPr/>
        <p:txBody>
          <a:bodyPr>
            <a:normAutofit lnSpcReduction="10000"/>
          </a:bodyPr>
          <a:lstStyle/>
          <a:p>
            <a:pPr marL="514350" indent="-514350">
              <a:buAutoNum type="romanUcPeriod"/>
            </a:pPr>
            <a:r>
              <a:rPr lang="en-US" dirty="0" smtClean="0"/>
              <a:t>The importance of the collective.</a:t>
            </a:r>
          </a:p>
          <a:p>
            <a:pPr marL="514350" indent="-514350">
              <a:buAutoNum type="romanUcPeriod"/>
            </a:pPr>
            <a:r>
              <a:rPr lang="en-US" dirty="0" smtClean="0"/>
              <a:t>The supremacy of the individual.</a:t>
            </a:r>
          </a:p>
          <a:p>
            <a:pPr marL="514350" indent="-514350">
              <a:buAutoNum type="romanUcPeriod"/>
            </a:pPr>
            <a:r>
              <a:rPr lang="en-US" dirty="0" smtClean="0"/>
              <a:t>The value of working hard to support yourself.</a:t>
            </a:r>
          </a:p>
          <a:p>
            <a:pPr marL="514350" indent="-514350">
              <a:buAutoNum type="romanUcPeriod"/>
            </a:pPr>
            <a:r>
              <a:rPr lang="en-US" dirty="0" smtClean="0"/>
              <a:t>The belief in the importance of helping those in need.</a:t>
            </a:r>
            <a:endParaRPr lang="en-US" dirty="0"/>
          </a:p>
        </p:txBody>
      </p:sp>
      <p:sp>
        <p:nvSpPr>
          <p:cNvPr id="4" name="Content Placeholder 3"/>
          <p:cNvSpPr>
            <a:spLocks noGrp="1"/>
          </p:cNvSpPr>
          <p:nvPr>
            <p:ph sz="half" idx="2"/>
          </p:nvPr>
        </p:nvSpPr>
        <p:spPr/>
        <p:txBody>
          <a:bodyPr>
            <a:normAutofit lnSpcReduction="10000"/>
          </a:bodyPr>
          <a:lstStyle/>
          <a:p>
            <a:pPr marL="457200" indent="-457200">
              <a:buAutoNum type="alphaUcParenR"/>
            </a:pPr>
            <a:r>
              <a:rPr lang="en-US" dirty="0" smtClean="0"/>
              <a:t>I and II</a:t>
            </a:r>
          </a:p>
          <a:p>
            <a:pPr marL="457200" indent="-457200">
              <a:buAutoNum type="alphaUcParenR"/>
            </a:pPr>
            <a:r>
              <a:rPr lang="en-US" dirty="0" smtClean="0"/>
              <a:t>I and IV</a:t>
            </a:r>
          </a:p>
          <a:p>
            <a:pPr marL="457200" indent="-457200">
              <a:buAutoNum type="alphaUcParenR"/>
            </a:pPr>
            <a:r>
              <a:rPr lang="en-US" dirty="0" smtClean="0"/>
              <a:t>II and III</a:t>
            </a:r>
          </a:p>
          <a:p>
            <a:pPr marL="457200" indent="-457200">
              <a:buAutoNum type="alphaUcParenR"/>
            </a:pPr>
            <a:r>
              <a:rPr lang="en-US" dirty="0" smtClean="0"/>
              <a:t>III and IV</a:t>
            </a:r>
            <a:endParaRPr lang="en-US" dirty="0"/>
          </a:p>
        </p:txBody>
      </p:sp>
    </p:spTree>
    <p:extLst>
      <p:ext uri="{BB962C8B-B14F-4D97-AF65-F5344CB8AC3E}">
        <p14:creationId xmlns:p14="http://schemas.microsoft.com/office/powerpoint/2010/main" val="778433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smtClean="0">
                <a:solidFill>
                  <a:srgbClr val="FF0000"/>
                </a:solidFill>
              </a:rPr>
              <a:t>Sources for Question</a:t>
            </a:r>
            <a:endParaRPr lang="en-US" i="1" u="sng" dirty="0">
              <a:solidFill>
                <a:srgbClr val="FF0000"/>
              </a:solidFill>
            </a:endParaRPr>
          </a:p>
        </p:txBody>
      </p:sp>
      <p:sp>
        <p:nvSpPr>
          <p:cNvPr id="3" name="Content Placeholder 2"/>
          <p:cNvSpPr>
            <a:spLocks noGrp="1"/>
          </p:cNvSpPr>
          <p:nvPr>
            <p:ph sz="half" idx="1"/>
          </p:nvPr>
        </p:nvSpPr>
        <p:spPr/>
        <p:txBody>
          <a:bodyPr>
            <a:normAutofit fontScale="77500" lnSpcReduction="20000"/>
          </a:bodyPr>
          <a:lstStyle/>
          <a:p>
            <a:pPr marL="0" indent="0">
              <a:buNone/>
            </a:pPr>
            <a:r>
              <a:rPr lang="en-US" b="1" u="sng" dirty="0" smtClean="0"/>
              <a:t>Source I</a:t>
            </a:r>
          </a:p>
          <a:p>
            <a:pPr marL="0" indent="0">
              <a:buNone/>
            </a:pPr>
            <a:r>
              <a:rPr lang="en-US" dirty="0" smtClean="0"/>
              <a:t>As a consumer, the choices I make when I buy something have an effect on more than just what I own and how much money I have left. Lately, it has occurred to me that my spending can affect my own well-being by demanding that companies take responsibility for things like pollution, waste, and sustainability. After all, none of us will do well if the air we breathe is killing us. Who knew I had so much power just by going to the mall?</a:t>
            </a:r>
            <a:endParaRPr lang="en-US" dirty="0"/>
          </a:p>
        </p:txBody>
      </p:sp>
      <p:sp>
        <p:nvSpPr>
          <p:cNvPr id="4" name="Content Placeholder 3"/>
          <p:cNvSpPr>
            <a:spLocks noGrp="1"/>
          </p:cNvSpPr>
          <p:nvPr>
            <p:ph sz="half" idx="2"/>
          </p:nvPr>
        </p:nvSpPr>
        <p:spPr/>
        <p:txBody>
          <a:bodyPr>
            <a:normAutofit fontScale="77500" lnSpcReduction="20000"/>
          </a:bodyPr>
          <a:lstStyle/>
          <a:p>
            <a:pPr marL="0" indent="0">
              <a:buNone/>
            </a:pPr>
            <a:r>
              <a:rPr lang="en-US" b="1" u="sng" dirty="0" smtClean="0"/>
              <a:t>Source II</a:t>
            </a:r>
          </a:p>
          <a:p>
            <a:pPr marL="0" indent="0">
              <a:buNone/>
            </a:pPr>
            <a:r>
              <a:rPr lang="en-US" dirty="0" smtClean="0"/>
              <a:t>“New! The Fat Buster! Stop spending Friday night in front of the TV and feel better about yourself when you lose 10 pounds in 6 weeks with the Fat Buster! It’s clinically proven to help you lose weight when you use it as a regular meal replacement. Available at most food stores.”</a:t>
            </a:r>
            <a:endParaRPr lang="en-US" dirty="0"/>
          </a:p>
        </p:txBody>
      </p:sp>
    </p:spTree>
    <p:extLst>
      <p:ext uri="{BB962C8B-B14F-4D97-AF65-F5344CB8AC3E}">
        <p14:creationId xmlns:p14="http://schemas.microsoft.com/office/powerpoint/2010/main" val="2112433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smtClean="0">
                <a:solidFill>
                  <a:srgbClr val="FF0000"/>
                </a:solidFill>
              </a:rPr>
              <a:t>Source for Questions</a:t>
            </a:r>
            <a:endParaRPr lang="en-US" i="1" u="sng" dirty="0">
              <a:solidFill>
                <a:srgbClr val="FF0000"/>
              </a:solidFill>
            </a:endParaRPr>
          </a:p>
        </p:txBody>
      </p:sp>
      <p:sp>
        <p:nvSpPr>
          <p:cNvPr id="3" name="Content Placeholder 2"/>
          <p:cNvSpPr>
            <a:spLocks noGrp="1"/>
          </p:cNvSpPr>
          <p:nvPr>
            <p:ph sz="half" idx="1"/>
          </p:nvPr>
        </p:nvSpPr>
        <p:spPr/>
        <p:txBody>
          <a:bodyPr>
            <a:normAutofit fontScale="85000" lnSpcReduction="20000"/>
          </a:bodyPr>
          <a:lstStyle/>
          <a:p>
            <a:pPr marL="0" indent="0">
              <a:buNone/>
            </a:pPr>
            <a:r>
              <a:rPr lang="en-US" b="1" u="sng" dirty="0" smtClean="0"/>
              <a:t>Source III</a:t>
            </a:r>
          </a:p>
          <a:p>
            <a:pPr marL="0" indent="0">
              <a:buNone/>
            </a:pPr>
            <a:r>
              <a:rPr lang="en-US" dirty="0" smtClean="0"/>
              <a:t>“Stop the abuse of animals in the name of beauty! Blush Beauty products are tested on animals, causing intense pain in the name of product testing. Make this company change their ways and show your support for these animals by refusing to buy beauty products made by Blush Beauty!”</a:t>
            </a:r>
            <a:endParaRPr lang="en-US" dirty="0"/>
          </a:p>
        </p:txBody>
      </p:sp>
      <p:sp>
        <p:nvSpPr>
          <p:cNvPr id="4" name="Content Placeholder 3"/>
          <p:cNvSpPr>
            <a:spLocks noGrp="1"/>
          </p:cNvSpPr>
          <p:nvPr>
            <p:ph sz="half" idx="2"/>
          </p:nvPr>
        </p:nvSpPr>
        <p:spPr/>
        <p:txBody>
          <a:bodyPr>
            <a:normAutofit fontScale="85000" lnSpcReduction="20000"/>
          </a:bodyPr>
          <a:lstStyle/>
          <a:p>
            <a:pPr marL="0" indent="0">
              <a:buNone/>
            </a:pPr>
            <a:r>
              <a:rPr lang="en-US" b="1" u="sng" dirty="0" smtClean="0"/>
              <a:t>Source IV</a:t>
            </a:r>
          </a:p>
          <a:p>
            <a:pPr marL="0" indent="0">
              <a:buNone/>
            </a:pPr>
            <a:r>
              <a:rPr lang="en-US" dirty="0" smtClean="0"/>
              <a:t>I’m tired of all these companies telling me that I won’t have any friends if I don’t wear a certain pair of jeans or drink a certain type of pop. As I get older, I am starting to resent a lot of advertising techniques. Companies that just tell me about their product rather than tell me how inadequate I am are the ones whose products I am going to buy!</a:t>
            </a:r>
            <a:endParaRPr lang="en-US" dirty="0"/>
          </a:p>
        </p:txBody>
      </p:sp>
    </p:spTree>
    <p:extLst>
      <p:ext uri="{BB962C8B-B14F-4D97-AF65-F5344CB8AC3E}">
        <p14:creationId xmlns:p14="http://schemas.microsoft.com/office/powerpoint/2010/main" val="1440998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smtClean="0">
                <a:solidFill>
                  <a:srgbClr val="FF0000"/>
                </a:solidFill>
              </a:rPr>
              <a:t>Use the four sources to answer the next 3 questions</a:t>
            </a:r>
            <a:endParaRPr lang="en-US" i="1" u="sng" dirty="0">
              <a:solidFill>
                <a:srgbClr val="FF0000"/>
              </a:solidFill>
            </a:endParaRPr>
          </a:p>
        </p:txBody>
      </p:sp>
      <p:sp>
        <p:nvSpPr>
          <p:cNvPr id="3" name="Text Placeholder 2"/>
          <p:cNvSpPr>
            <a:spLocks noGrp="1"/>
          </p:cNvSpPr>
          <p:nvPr>
            <p:ph type="body" idx="1"/>
          </p:nvPr>
        </p:nvSpPr>
        <p:spPr/>
        <p:txBody>
          <a:bodyPr>
            <a:normAutofit fontScale="85000" lnSpcReduction="20000"/>
          </a:bodyPr>
          <a:lstStyle/>
          <a:p>
            <a:r>
              <a:rPr lang="en-US" b="0" i="1" dirty="0" smtClean="0">
                <a:solidFill>
                  <a:srgbClr val="FF0000"/>
                </a:solidFill>
              </a:rPr>
              <a:t>Each of the given sources deals with which of the following issues?</a:t>
            </a:r>
            <a:endParaRPr lang="en-US" b="0" i="1" dirty="0">
              <a:solidFill>
                <a:srgbClr val="FF0000"/>
              </a:solidFill>
            </a:endParaRPr>
          </a:p>
        </p:txBody>
      </p:sp>
      <p:sp>
        <p:nvSpPr>
          <p:cNvPr id="4" name="Content Placeholder 3"/>
          <p:cNvSpPr>
            <a:spLocks noGrp="1"/>
          </p:cNvSpPr>
          <p:nvPr>
            <p:ph sz="half" idx="2"/>
          </p:nvPr>
        </p:nvSpPr>
        <p:spPr/>
        <p:txBody>
          <a:bodyPr>
            <a:normAutofit fontScale="92500" lnSpcReduction="10000"/>
          </a:bodyPr>
          <a:lstStyle/>
          <a:p>
            <a:pPr marL="457200" indent="-457200">
              <a:buAutoNum type="alphaUcParenR"/>
            </a:pPr>
            <a:r>
              <a:rPr lang="en-US" dirty="0" smtClean="0"/>
              <a:t>The way in which advertising can affect the spending habits of consumers.</a:t>
            </a:r>
          </a:p>
          <a:p>
            <a:pPr marL="457200" indent="-457200">
              <a:buAutoNum type="alphaUcParenR"/>
            </a:pPr>
            <a:r>
              <a:rPr lang="en-US" dirty="0" smtClean="0"/>
              <a:t>The impact advertising has on the self-esteem of young people.</a:t>
            </a:r>
          </a:p>
          <a:p>
            <a:pPr marL="457200" indent="-457200">
              <a:buAutoNum type="alphaUcParenR"/>
            </a:pPr>
            <a:r>
              <a:rPr lang="en-US" dirty="0" smtClean="0"/>
              <a:t>The ability of the consumer to drive the production of goods.</a:t>
            </a:r>
          </a:p>
          <a:p>
            <a:pPr marL="457200" indent="-457200">
              <a:buAutoNum type="alphaUcParenR"/>
            </a:pPr>
            <a:r>
              <a:rPr lang="en-US" dirty="0" smtClean="0"/>
              <a:t>The power consumers have when they band together.</a:t>
            </a:r>
            <a:endParaRPr lang="en-US" dirty="0"/>
          </a:p>
        </p:txBody>
      </p:sp>
      <p:sp>
        <p:nvSpPr>
          <p:cNvPr id="5" name="Text Placeholder 4"/>
          <p:cNvSpPr>
            <a:spLocks noGrp="1"/>
          </p:cNvSpPr>
          <p:nvPr>
            <p:ph type="body" sz="quarter" idx="3"/>
          </p:nvPr>
        </p:nvSpPr>
        <p:spPr>
          <a:xfrm>
            <a:off x="4754880" y="1676400"/>
            <a:ext cx="3931920" cy="762000"/>
          </a:xfrm>
        </p:spPr>
        <p:txBody>
          <a:bodyPr>
            <a:noAutofit/>
          </a:bodyPr>
          <a:lstStyle/>
          <a:p>
            <a:r>
              <a:rPr lang="en-US" sz="1600" b="0" i="1" dirty="0" smtClean="0">
                <a:solidFill>
                  <a:srgbClr val="FF0000"/>
                </a:solidFill>
              </a:rPr>
              <a:t>The source that best shows how consumer </a:t>
            </a:r>
            <a:r>
              <a:rPr lang="en-US" sz="1600" b="0" i="1" dirty="0" err="1" smtClean="0">
                <a:solidFill>
                  <a:srgbClr val="FF0000"/>
                </a:solidFill>
              </a:rPr>
              <a:t>behaviour</a:t>
            </a:r>
            <a:r>
              <a:rPr lang="en-US" sz="1600" b="0" i="1" dirty="0" smtClean="0">
                <a:solidFill>
                  <a:srgbClr val="FF0000"/>
                </a:solidFill>
              </a:rPr>
              <a:t> can impact quality of life is…</a:t>
            </a:r>
            <a:endParaRPr lang="en-US" sz="1600" b="0" i="1" dirty="0">
              <a:solidFill>
                <a:srgbClr val="FF0000"/>
              </a:solidFill>
            </a:endParaRPr>
          </a:p>
        </p:txBody>
      </p:sp>
      <p:sp>
        <p:nvSpPr>
          <p:cNvPr id="6" name="Content Placeholder 5"/>
          <p:cNvSpPr>
            <a:spLocks noGrp="1"/>
          </p:cNvSpPr>
          <p:nvPr>
            <p:ph sz="quarter" idx="4"/>
          </p:nvPr>
        </p:nvSpPr>
        <p:spPr>
          <a:xfrm>
            <a:off x="4645025" y="2590800"/>
            <a:ext cx="3822192" cy="1600199"/>
          </a:xfrm>
        </p:spPr>
        <p:txBody>
          <a:bodyPr>
            <a:normAutofit fontScale="92500" lnSpcReduction="10000"/>
          </a:bodyPr>
          <a:lstStyle/>
          <a:p>
            <a:pPr marL="457200" indent="-457200">
              <a:buAutoNum type="alphaUcParenR"/>
            </a:pPr>
            <a:r>
              <a:rPr lang="en-US" dirty="0" smtClean="0"/>
              <a:t>I</a:t>
            </a:r>
          </a:p>
          <a:p>
            <a:pPr marL="457200" indent="-457200">
              <a:buAutoNum type="alphaUcParenR"/>
            </a:pPr>
            <a:r>
              <a:rPr lang="en-US" dirty="0" smtClean="0"/>
              <a:t>II</a:t>
            </a:r>
          </a:p>
          <a:p>
            <a:pPr marL="457200" indent="-457200">
              <a:buAutoNum type="alphaUcParenR"/>
            </a:pPr>
            <a:r>
              <a:rPr lang="en-US" dirty="0" smtClean="0"/>
              <a:t>III</a:t>
            </a:r>
          </a:p>
          <a:p>
            <a:pPr marL="457200" indent="-457200">
              <a:buAutoNum type="alphaUcParenR"/>
            </a:pPr>
            <a:r>
              <a:rPr lang="en-US" dirty="0" smtClean="0"/>
              <a:t>IV</a:t>
            </a:r>
            <a:endParaRPr lang="en-US" dirty="0"/>
          </a:p>
        </p:txBody>
      </p:sp>
      <p:sp>
        <p:nvSpPr>
          <p:cNvPr id="7" name="Text Placeholder 2"/>
          <p:cNvSpPr txBox="1">
            <a:spLocks/>
          </p:cNvSpPr>
          <p:nvPr/>
        </p:nvSpPr>
        <p:spPr>
          <a:xfrm>
            <a:off x="4680100" y="4343400"/>
            <a:ext cx="3822192" cy="639762"/>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Clr>
                <a:schemeClr val="accent1"/>
              </a:buClr>
              <a:buSzPct val="100000"/>
              <a:buFont typeface="Symbol" pitchFamily="18" charset="2"/>
              <a:buNone/>
              <a:defRPr sz="2400" b="0" kern="1200">
                <a:solidFill>
                  <a:schemeClr val="tx2"/>
                </a:solidFill>
                <a:latin typeface="+mj-lt"/>
                <a:ea typeface="+mn-ea"/>
                <a:cs typeface="+mn-cs"/>
              </a:defRPr>
            </a:lvl1pPr>
            <a:lvl2pPr marL="457200" indent="0" algn="l" defTabSz="914400" rtl="0" eaLnBrk="1" latinLnBrk="0" hangingPunct="1">
              <a:spcBef>
                <a:spcPct val="20000"/>
              </a:spcBef>
              <a:buClr>
                <a:schemeClr val="accent1"/>
              </a:buClr>
              <a:buSzPct val="100000"/>
              <a:buFont typeface="Symbol" pitchFamily="18" charset="2"/>
              <a:buNone/>
              <a:defRPr sz="2000" b="1" kern="1200">
                <a:solidFill>
                  <a:schemeClr val="tx2"/>
                </a:solidFill>
                <a:latin typeface="+mn-lt"/>
                <a:ea typeface="+mn-ea"/>
                <a:cs typeface="+mn-cs"/>
              </a:defRPr>
            </a:lvl2pPr>
            <a:lvl3pPr marL="914400" indent="0" algn="l" defTabSz="914400" rtl="0" eaLnBrk="1" latinLnBrk="0" hangingPunct="1">
              <a:spcBef>
                <a:spcPct val="20000"/>
              </a:spcBef>
              <a:buClr>
                <a:schemeClr val="accent1"/>
              </a:buClr>
              <a:buSzPct val="100000"/>
              <a:buFont typeface="Symbol" pitchFamily="18" charset="2"/>
              <a:buNone/>
              <a:defRPr sz="1800" b="1" kern="1200">
                <a:solidFill>
                  <a:schemeClr val="tx2"/>
                </a:solidFill>
                <a:latin typeface="+mn-lt"/>
                <a:ea typeface="+mn-ea"/>
                <a:cs typeface="+mn-cs"/>
              </a:defRPr>
            </a:lvl3pPr>
            <a:lvl4pPr marL="1371600" indent="0" algn="l" defTabSz="914400" rtl="0" eaLnBrk="1" latinLnBrk="0" hangingPunct="1">
              <a:spcBef>
                <a:spcPct val="20000"/>
              </a:spcBef>
              <a:buClr>
                <a:schemeClr val="accent1"/>
              </a:buClr>
              <a:buSzPct val="100000"/>
              <a:buFont typeface="Symbol" pitchFamily="18" charset="2"/>
              <a:buNone/>
              <a:defRPr sz="1600" b="1" kern="1200">
                <a:solidFill>
                  <a:schemeClr val="tx2"/>
                </a:solidFill>
                <a:latin typeface="+mn-lt"/>
                <a:ea typeface="+mn-ea"/>
                <a:cs typeface="+mn-cs"/>
              </a:defRPr>
            </a:lvl4pPr>
            <a:lvl5pPr marL="1828800" indent="0" algn="l" defTabSz="914400" rtl="0" eaLnBrk="1" latinLnBrk="0" hangingPunct="1">
              <a:spcBef>
                <a:spcPct val="20000"/>
              </a:spcBef>
              <a:buClr>
                <a:schemeClr val="accent1"/>
              </a:buClr>
              <a:buSzPct val="100000"/>
              <a:buFont typeface="Symbol" pitchFamily="18" charset="2"/>
              <a:buNone/>
              <a:defRPr sz="1600" b="1" kern="1200">
                <a:solidFill>
                  <a:schemeClr val="tx2"/>
                </a:solidFill>
                <a:latin typeface="+mn-lt"/>
                <a:ea typeface="+mn-ea"/>
                <a:cs typeface="+mn-cs"/>
              </a:defRPr>
            </a:lvl5pPr>
            <a:lvl6pPr marL="22860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6pPr>
            <a:lvl7pPr marL="27432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7pPr>
            <a:lvl8pPr marL="32004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8pPr>
            <a:lvl9pPr marL="36576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9pPr>
          </a:lstStyle>
          <a:p>
            <a:r>
              <a:rPr lang="en-US" sz="1400" i="1" dirty="0" smtClean="0">
                <a:solidFill>
                  <a:srgbClr val="FF0000"/>
                </a:solidFill>
              </a:rPr>
              <a:t>The source that depicts consumers working together as a collective to influence business practices is…</a:t>
            </a:r>
            <a:endParaRPr lang="en-US" sz="1400" i="1" dirty="0">
              <a:solidFill>
                <a:srgbClr val="FF0000"/>
              </a:solidFill>
            </a:endParaRPr>
          </a:p>
        </p:txBody>
      </p:sp>
      <p:sp>
        <p:nvSpPr>
          <p:cNvPr id="8" name="Content Placeholder 3"/>
          <p:cNvSpPr txBox="1">
            <a:spLocks/>
          </p:cNvSpPr>
          <p:nvPr/>
        </p:nvSpPr>
        <p:spPr>
          <a:xfrm>
            <a:off x="4695554" y="5105400"/>
            <a:ext cx="3820055" cy="1219200"/>
          </a:xfrm>
          <a:prstGeom prst="rect">
            <a:avLst/>
          </a:prstGeom>
        </p:spPr>
        <p:txBody>
          <a:bodyPr vert="horz" lIns="91440" tIns="45720" rIns="91440" bIns="45720" rtlCol="0">
            <a:normAutofit fontScale="925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4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4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9pPr>
          </a:lstStyle>
          <a:p>
            <a:pPr marL="457200" indent="-457200">
              <a:buFont typeface="Symbol" pitchFamily="18" charset="2"/>
              <a:buAutoNum type="alphaUcParenR"/>
            </a:pPr>
            <a:r>
              <a:rPr lang="en-US" smtClean="0"/>
              <a:t>I</a:t>
            </a:r>
          </a:p>
          <a:p>
            <a:pPr marL="457200" indent="-457200">
              <a:buFont typeface="Symbol" pitchFamily="18" charset="2"/>
              <a:buAutoNum type="alphaUcParenR"/>
            </a:pPr>
            <a:r>
              <a:rPr lang="en-US" smtClean="0"/>
              <a:t>II</a:t>
            </a:r>
          </a:p>
          <a:p>
            <a:pPr marL="457200" indent="-457200">
              <a:buFont typeface="Symbol" pitchFamily="18" charset="2"/>
              <a:buAutoNum type="alphaUcParenR"/>
            </a:pPr>
            <a:r>
              <a:rPr lang="en-US" smtClean="0"/>
              <a:t>III</a:t>
            </a:r>
          </a:p>
          <a:p>
            <a:pPr marL="457200" indent="-457200">
              <a:buFont typeface="Symbol" pitchFamily="18" charset="2"/>
              <a:buAutoNum type="alphaUcParenR"/>
            </a:pPr>
            <a:r>
              <a:rPr lang="en-US" smtClean="0"/>
              <a:t>IV</a:t>
            </a:r>
            <a:endParaRPr lang="en-US" dirty="0"/>
          </a:p>
        </p:txBody>
      </p:sp>
    </p:spTree>
    <p:extLst>
      <p:ext uri="{BB962C8B-B14F-4D97-AF65-F5344CB8AC3E}">
        <p14:creationId xmlns:p14="http://schemas.microsoft.com/office/powerpoint/2010/main" val="3505832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607382" y="591235"/>
            <a:ext cx="7781545" cy="1828800"/>
          </a:xfrm>
        </p:spPr>
        <p:txBody>
          <a:bodyPr>
            <a:normAutofit fontScale="62500" lnSpcReduction="20000"/>
          </a:bodyPr>
          <a:lstStyle/>
          <a:p>
            <a:pPr marL="0" indent="0">
              <a:buNone/>
            </a:pPr>
            <a:r>
              <a:rPr lang="en-US" dirty="0" smtClean="0"/>
              <a:t>It is time North American consumers clued in to the fact that it is their habits that are the cause of the massive environmental damage being done every day. Our insatiable taste for bottled water, our head-in-the-sand attitude about throwing stuff out, and our belief that we “need” a car the size of a bus is resulting in damage that soon, if we do not do something about it, will be irreversible.</a:t>
            </a:r>
            <a:endParaRPr lang="en-US" dirty="0"/>
          </a:p>
        </p:txBody>
      </p:sp>
      <p:sp>
        <p:nvSpPr>
          <p:cNvPr id="10" name="Content Placeholder 9"/>
          <p:cNvSpPr>
            <a:spLocks noGrp="1"/>
          </p:cNvSpPr>
          <p:nvPr>
            <p:ph sz="half" idx="2"/>
          </p:nvPr>
        </p:nvSpPr>
        <p:spPr>
          <a:xfrm>
            <a:off x="762000" y="3810000"/>
            <a:ext cx="3352800" cy="2438400"/>
          </a:xfrm>
        </p:spPr>
        <p:txBody>
          <a:bodyPr>
            <a:normAutofit fontScale="62500" lnSpcReduction="20000"/>
          </a:bodyPr>
          <a:lstStyle/>
          <a:p>
            <a:pPr marL="457200" indent="-457200">
              <a:buAutoNum type="alphaUcParenR"/>
            </a:pPr>
            <a:r>
              <a:rPr lang="en-US" dirty="0" smtClean="0"/>
              <a:t>Is not something that can be changed.</a:t>
            </a:r>
          </a:p>
          <a:p>
            <a:pPr marL="457200" indent="-457200">
              <a:buAutoNum type="alphaUcParenR"/>
            </a:pPr>
            <a:r>
              <a:rPr lang="en-US" dirty="0" smtClean="0"/>
              <a:t>Has a positive effect on the environment.</a:t>
            </a:r>
          </a:p>
          <a:p>
            <a:pPr marL="457200" indent="-457200">
              <a:buAutoNum type="alphaUcParenR"/>
            </a:pPr>
            <a:r>
              <a:rPr lang="en-US" dirty="0" smtClean="0"/>
              <a:t>Has a negative effect on the environment.</a:t>
            </a:r>
          </a:p>
          <a:p>
            <a:pPr marL="457200" indent="-457200">
              <a:buAutoNum type="alphaUcParenR"/>
            </a:pPr>
            <a:r>
              <a:rPr lang="en-US" dirty="0" smtClean="0"/>
              <a:t>Is something that varies between regions in North America.</a:t>
            </a:r>
            <a:endParaRPr lang="en-US" dirty="0"/>
          </a:p>
        </p:txBody>
      </p:sp>
      <p:sp>
        <p:nvSpPr>
          <p:cNvPr id="3" name="TextBox 2"/>
          <p:cNvSpPr txBox="1"/>
          <p:nvPr/>
        </p:nvSpPr>
        <p:spPr>
          <a:xfrm>
            <a:off x="838200" y="2927866"/>
            <a:ext cx="3200400" cy="646331"/>
          </a:xfrm>
          <a:prstGeom prst="rect">
            <a:avLst/>
          </a:prstGeom>
          <a:noFill/>
        </p:spPr>
        <p:txBody>
          <a:bodyPr wrap="square" rtlCol="0">
            <a:spAutoFit/>
          </a:bodyPr>
          <a:lstStyle/>
          <a:p>
            <a:r>
              <a:rPr lang="en-US" i="1" dirty="0" smtClean="0">
                <a:solidFill>
                  <a:srgbClr val="FF0000"/>
                </a:solidFill>
              </a:rPr>
              <a:t>The speaker is suggesting that consumer </a:t>
            </a:r>
            <a:r>
              <a:rPr lang="en-US" i="1" dirty="0" err="1" smtClean="0">
                <a:solidFill>
                  <a:srgbClr val="FF0000"/>
                </a:solidFill>
              </a:rPr>
              <a:t>behaviour</a:t>
            </a:r>
            <a:r>
              <a:rPr lang="en-US" i="1" dirty="0" smtClean="0">
                <a:solidFill>
                  <a:srgbClr val="FF0000"/>
                </a:solidFill>
              </a:rPr>
              <a:t>…</a:t>
            </a:r>
            <a:endParaRPr lang="en-US" i="1" dirty="0">
              <a:solidFill>
                <a:srgbClr val="FF0000"/>
              </a:solidFill>
            </a:endParaRPr>
          </a:p>
        </p:txBody>
      </p:sp>
      <p:sp>
        <p:nvSpPr>
          <p:cNvPr id="4" name="TextBox 3"/>
          <p:cNvSpPr txBox="1"/>
          <p:nvPr/>
        </p:nvSpPr>
        <p:spPr>
          <a:xfrm>
            <a:off x="4800600" y="2951065"/>
            <a:ext cx="3581400" cy="1477328"/>
          </a:xfrm>
          <a:prstGeom prst="rect">
            <a:avLst/>
          </a:prstGeom>
          <a:noFill/>
        </p:spPr>
        <p:txBody>
          <a:bodyPr wrap="square" rtlCol="0">
            <a:spAutoFit/>
          </a:bodyPr>
          <a:lstStyle/>
          <a:p>
            <a:r>
              <a:rPr lang="en-US" i="1" dirty="0" smtClean="0">
                <a:solidFill>
                  <a:srgbClr val="FF0000"/>
                </a:solidFill>
              </a:rPr>
              <a:t>When the speaker mentions consumers’ beliefs that they “need” a car, he is most likely referring to a dependence on which of the following industries?</a:t>
            </a:r>
            <a:endParaRPr lang="en-US" i="1" dirty="0">
              <a:solidFill>
                <a:srgbClr val="FF0000"/>
              </a:solidFill>
            </a:endParaRPr>
          </a:p>
        </p:txBody>
      </p:sp>
      <p:sp>
        <p:nvSpPr>
          <p:cNvPr id="5" name="TextBox 4"/>
          <p:cNvSpPr txBox="1"/>
          <p:nvPr/>
        </p:nvSpPr>
        <p:spPr>
          <a:xfrm>
            <a:off x="4953000" y="4800600"/>
            <a:ext cx="3124200" cy="1200329"/>
          </a:xfrm>
          <a:prstGeom prst="rect">
            <a:avLst/>
          </a:prstGeom>
          <a:noFill/>
        </p:spPr>
        <p:txBody>
          <a:bodyPr wrap="square" rtlCol="0">
            <a:spAutoFit/>
          </a:bodyPr>
          <a:lstStyle/>
          <a:p>
            <a:pPr marL="342900" indent="-342900">
              <a:buAutoNum type="alphaUcParenR"/>
            </a:pPr>
            <a:r>
              <a:rPr lang="en-US" dirty="0" smtClean="0"/>
              <a:t>Manufacturing</a:t>
            </a:r>
          </a:p>
          <a:p>
            <a:pPr marL="342900" indent="-342900">
              <a:buAutoNum type="alphaUcParenR"/>
            </a:pPr>
            <a:r>
              <a:rPr lang="en-US" dirty="0" smtClean="0"/>
              <a:t>Forestry</a:t>
            </a:r>
          </a:p>
          <a:p>
            <a:pPr marL="342900" indent="-342900">
              <a:buAutoNum type="alphaUcParenR"/>
            </a:pPr>
            <a:r>
              <a:rPr lang="en-US" dirty="0" smtClean="0"/>
              <a:t>Retail </a:t>
            </a:r>
          </a:p>
          <a:p>
            <a:pPr marL="342900" indent="-342900">
              <a:buAutoNum type="alphaUcParenR"/>
            </a:pPr>
            <a:r>
              <a:rPr lang="en-US" dirty="0" smtClean="0"/>
              <a:t>Oil</a:t>
            </a:r>
            <a:endParaRPr lang="en-US" dirty="0"/>
          </a:p>
        </p:txBody>
      </p:sp>
    </p:spTree>
    <p:extLst>
      <p:ext uri="{BB962C8B-B14F-4D97-AF65-F5344CB8AC3E}">
        <p14:creationId xmlns:p14="http://schemas.microsoft.com/office/powerpoint/2010/main" val="1422237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sz="4000" i="1" u="sng" dirty="0" smtClean="0">
                <a:solidFill>
                  <a:srgbClr val="FF0000"/>
                </a:solidFill>
              </a:rPr>
              <a:t>What are the indicators of ‘Quality of Life’?</a:t>
            </a:r>
            <a:endParaRPr lang="en-US" sz="3600" i="1" u="sng" dirty="0">
              <a:solidFill>
                <a:srgbClr val="FF0000"/>
              </a:solidFill>
            </a:endParaRPr>
          </a:p>
        </p:txBody>
      </p:sp>
      <p:sp>
        <p:nvSpPr>
          <p:cNvPr id="2" name="Content Placeholder 1"/>
          <p:cNvSpPr>
            <a:spLocks noGrp="1"/>
          </p:cNvSpPr>
          <p:nvPr>
            <p:ph idx="1"/>
          </p:nvPr>
        </p:nvSpPr>
        <p:spPr/>
        <p:txBody>
          <a:bodyPr/>
          <a:lstStyle/>
          <a:p>
            <a:r>
              <a:rPr lang="en-US" dirty="0" smtClean="0"/>
              <a:t>Quality of Life is the extent to which a person or group of people is able to achieve well-being.</a:t>
            </a:r>
          </a:p>
          <a:p>
            <a:r>
              <a:rPr lang="en-US" dirty="0" smtClean="0"/>
              <a:t>Indicators of Quality of Life include;</a:t>
            </a:r>
          </a:p>
          <a:p>
            <a:pPr lvl="1"/>
            <a:r>
              <a:rPr lang="en-US" dirty="0" smtClean="0"/>
              <a:t>Basic needs (food, clothing, shelter)</a:t>
            </a:r>
          </a:p>
          <a:p>
            <a:pPr lvl="1"/>
            <a:r>
              <a:rPr lang="en-US" dirty="0" smtClean="0"/>
              <a:t>Social/spiritual well-being</a:t>
            </a:r>
          </a:p>
          <a:p>
            <a:pPr lvl="1"/>
            <a:r>
              <a:rPr lang="en-US" dirty="0" smtClean="0"/>
              <a:t>Access to healthcare, education</a:t>
            </a:r>
          </a:p>
          <a:p>
            <a:pPr lvl="1"/>
            <a:r>
              <a:rPr lang="en-US" dirty="0" smtClean="0"/>
              <a:t>Political and economic situations</a:t>
            </a:r>
          </a:p>
          <a:p>
            <a:pPr lvl="1"/>
            <a:endParaRPr lang="en-US" dirty="0" smtClean="0"/>
          </a:p>
        </p:txBody>
      </p:sp>
    </p:spTree>
    <p:extLst>
      <p:ext uri="{BB962C8B-B14F-4D97-AF65-F5344CB8AC3E}">
        <p14:creationId xmlns:p14="http://schemas.microsoft.com/office/powerpoint/2010/main" val="41453111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3505200"/>
            <a:ext cx="3931920" cy="639762"/>
          </a:xfrm>
        </p:spPr>
        <p:txBody>
          <a:bodyPr>
            <a:normAutofit fontScale="85000" lnSpcReduction="20000"/>
          </a:bodyPr>
          <a:lstStyle/>
          <a:p>
            <a:r>
              <a:rPr lang="en-US" b="0" i="1" dirty="0" smtClean="0">
                <a:solidFill>
                  <a:srgbClr val="FF0000"/>
                </a:solidFill>
              </a:rPr>
              <a:t>The headline that is depicting a boycott is headline…</a:t>
            </a:r>
            <a:endParaRPr lang="en-US" b="0" i="1" dirty="0">
              <a:solidFill>
                <a:srgbClr val="FF0000"/>
              </a:solidFill>
            </a:endParaRPr>
          </a:p>
        </p:txBody>
      </p:sp>
      <p:sp>
        <p:nvSpPr>
          <p:cNvPr id="4" name="Content Placeholder 3"/>
          <p:cNvSpPr>
            <a:spLocks noGrp="1"/>
          </p:cNvSpPr>
          <p:nvPr>
            <p:ph sz="half" idx="2"/>
          </p:nvPr>
        </p:nvSpPr>
        <p:spPr>
          <a:xfrm>
            <a:off x="457200" y="4343400"/>
            <a:ext cx="3931920" cy="2046288"/>
          </a:xfrm>
        </p:spPr>
        <p:txBody>
          <a:bodyPr/>
          <a:lstStyle/>
          <a:p>
            <a:pPr marL="457200" indent="-457200">
              <a:buAutoNum type="alphaUcParenR"/>
            </a:pPr>
            <a:r>
              <a:rPr lang="en-US" dirty="0" smtClean="0"/>
              <a:t>I</a:t>
            </a:r>
          </a:p>
          <a:p>
            <a:pPr marL="457200" indent="-457200">
              <a:buAutoNum type="alphaUcParenR"/>
            </a:pPr>
            <a:r>
              <a:rPr lang="en-US" dirty="0" smtClean="0"/>
              <a:t>II</a:t>
            </a:r>
          </a:p>
          <a:p>
            <a:pPr marL="457200" indent="-457200">
              <a:buAutoNum type="alphaUcParenR"/>
            </a:pPr>
            <a:r>
              <a:rPr lang="en-US" dirty="0" smtClean="0"/>
              <a:t>III</a:t>
            </a:r>
          </a:p>
          <a:p>
            <a:pPr marL="457200" indent="-457200">
              <a:buAutoNum type="alphaUcParenR"/>
            </a:pPr>
            <a:r>
              <a:rPr lang="en-US" dirty="0" smtClean="0"/>
              <a:t>IV</a:t>
            </a:r>
            <a:endParaRPr lang="en-US" dirty="0"/>
          </a:p>
        </p:txBody>
      </p:sp>
      <p:sp>
        <p:nvSpPr>
          <p:cNvPr id="5" name="Text Placeholder 4"/>
          <p:cNvSpPr>
            <a:spLocks noGrp="1"/>
          </p:cNvSpPr>
          <p:nvPr>
            <p:ph type="body" sz="quarter" idx="3"/>
          </p:nvPr>
        </p:nvSpPr>
        <p:spPr>
          <a:xfrm>
            <a:off x="4724400" y="2895600"/>
            <a:ext cx="3931920" cy="639762"/>
          </a:xfrm>
        </p:spPr>
        <p:txBody>
          <a:bodyPr>
            <a:normAutofit fontScale="92500" lnSpcReduction="20000"/>
          </a:bodyPr>
          <a:lstStyle/>
          <a:p>
            <a:r>
              <a:rPr lang="en-US" b="0" i="1" dirty="0" smtClean="0">
                <a:solidFill>
                  <a:srgbClr val="FF0000"/>
                </a:solidFill>
              </a:rPr>
              <a:t>Headline II suggests that Canada’s social policies…</a:t>
            </a:r>
            <a:endParaRPr lang="en-US" b="0" i="1" dirty="0">
              <a:solidFill>
                <a:srgbClr val="FF0000"/>
              </a:solidFill>
            </a:endParaRPr>
          </a:p>
        </p:txBody>
      </p:sp>
      <p:sp>
        <p:nvSpPr>
          <p:cNvPr id="6" name="Content Placeholder 5"/>
          <p:cNvSpPr>
            <a:spLocks noGrp="1"/>
          </p:cNvSpPr>
          <p:nvPr>
            <p:ph sz="quarter" idx="4"/>
          </p:nvPr>
        </p:nvSpPr>
        <p:spPr>
          <a:xfrm>
            <a:off x="4800600" y="3657600"/>
            <a:ext cx="3931920" cy="2743200"/>
          </a:xfrm>
        </p:spPr>
        <p:txBody>
          <a:bodyPr>
            <a:normAutofit/>
          </a:bodyPr>
          <a:lstStyle/>
          <a:p>
            <a:pPr marL="457200" indent="-457200">
              <a:buAutoNum type="alphaUcParenR"/>
            </a:pPr>
            <a:r>
              <a:rPr lang="en-US" sz="1600" dirty="0" smtClean="0"/>
              <a:t>Reflect a belief that people are responsible for their own financial well-being.</a:t>
            </a:r>
          </a:p>
          <a:p>
            <a:pPr marL="457200" indent="-457200">
              <a:buAutoNum type="alphaUcParenR"/>
            </a:pPr>
            <a:r>
              <a:rPr lang="en-US" sz="1600" dirty="0" smtClean="0"/>
              <a:t>Suggest the government is responsible to provide some support to citizens.</a:t>
            </a:r>
          </a:p>
          <a:p>
            <a:pPr marL="457200" indent="-457200">
              <a:buAutoNum type="alphaUcParenR"/>
            </a:pPr>
            <a:r>
              <a:rPr lang="en-US" sz="1600" dirty="0" smtClean="0"/>
              <a:t>Aim to make people accountable for their own </a:t>
            </a:r>
            <a:r>
              <a:rPr lang="en-US" sz="1600" dirty="0" err="1" smtClean="0"/>
              <a:t>behaviour</a:t>
            </a:r>
            <a:r>
              <a:rPr lang="en-US" sz="1600" dirty="0" smtClean="0"/>
              <a:t> while at work.</a:t>
            </a:r>
          </a:p>
          <a:p>
            <a:pPr marL="457200" indent="-457200">
              <a:buAutoNum type="alphaUcParenR"/>
            </a:pPr>
            <a:r>
              <a:rPr lang="en-US" sz="1600" dirty="0" smtClean="0"/>
              <a:t>Are not sufficient for the number of people who require them.</a:t>
            </a:r>
            <a:endParaRPr lang="en-US" sz="1600" dirty="0"/>
          </a:p>
        </p:txBody>
      </p:sp>
      <p:sp>
        <p:nvSpPr>
          <p:cNvPr id="7" name="TextBox 6"/>
          <p:cNvSpPr txBox="1"/>
          <p:nvPr/>
        </p:nvSpPr>
        <p:spPr>
          <a:xfrm>
            <a:off x="533400" y="609600"/>
            <a:ext cx="8001000" cy="2031325"/>
          </a:xfrm>
          <a:prstGeom prst="rect">
            <a:avLst/>
          </a:prstGeom>
          <a:noFill/>
        </p:spPr>
        <p:txBody>
          <a:bodyPr wrap="square" rtlCol="0">
            <a:spAutoFit/>
          </a:bodyPr>
          <a:lstStyle/>
          <a:p>
            <a:r>
              <a:rPr lang="en-US" u="sng" dirty="0" smtClean="0"/>
              <a:t>Headline 1</a:t>
            </a:r>
            <a:r>
              <a:rPr lang="en-US" dirty="0" smtClean="0"/>
              <a:t>	Animal Rights Group Asks Public to Stop Eating at Popular 		</a:t>
            </a:r>
            <a:r>
              <a:rPr lang="en-US" dirty="0" smtClean="0"/>
              <a:t>	Fast </a:t>
            </a:r>
            <a:r>
              <a:rPr lang="en-US" dirty="0" smtClean="0"/>
              <a:t>Food Restaurant!</a:t>
            </a:r>
          </a:p>
          <a:p>
            <a:r>
              <a:rPr lang="en-US" u="sng" dirty="0" smtClean="0"/>
              <a:t>Headline 2</a:t>
            </a:r>
            <a:r>
              <a:rPr lang="en-US" dirty="0" smtClean="0"/>
              <a:t>	Canadian Government Announces Increase in EI Eligibility 		</a:t>
            </a:r>
            <a:r>
              <a:rPr lang="en-US" dirty="0" smtClean="0"/>
              <a:t>	Requirements</a:t>
            </a:r>
            <a:r>
              <a:rPr lang="en-US" dirty="0" smtClean="0"/>
              <a:t>!</a:t>
            </a:r>
          </a:p>
          <a:p>
            <a:r>
              <a:rPr lang="en-US" u="sng" dirty="0" smtClean="0"/>
              <a:t>Headline 3</a:t>
            </a:r>
            <a:r>
              <a:rPr lang="en-US" dirty="0" smtClean="0"/>
              <a:t>	Consumers Demanding More Fuel-Efficient Vehicles as Prices 		Increase!</a:t>
            </a:r>
          </a:p>
          <a:p>
            <a:r>
              <a:rPr lang="en-US" u="sng" dirty="0" smtClean="0"/>
              <a:t>Headline 4</a:t>
            </a:r>
            <a:r>
              <a:rPr lang="en-US" dirty="0" smtClean="0"/>
              <a:t>	New Refinery Depleting Water Stores in Northern Alberta!</a:t>
            </a:r>
            <a:endParaRPr lang="en-US" dirty="0"/>
          </a:p>
        </p:txBody>
      </p:sp>
    </p:spTree>
    <p:extLst>
      <p:ext uri="{BB962C8B-B14F-4D97-AF65-F5344CB8AC3E}">
        <p14:creationId xmlns:p14="http://schemas.microsoft.com/office/powerpoint/2010/main" val="28497500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3581400"/>
            <a:ext cx="7408333" cy="2544762"/>
          </a:xfrm>
        </p:spPr>
        <p:txBody>
          <a:bodyPr/>
          <a:lstStyle/>
          <a:p>
            <a:pPr marL="457200" indent="-457200">
              <a:buAutoNum type="alphaUcParenR"/>
            </a:pPr>
            <a:r>
              <a:rPr lang="en-US" dirty="0" smtClean="0"/>
              <a:t>Public ownership</a:t>
            </a:r>
          </a:p>
          <a:p>
            <a:pPr marL="457200" indent="-457200">
              <a:buAutoNum type="alphaUcParenR"/>
            </a:pPr>
            <a:r>
              <a:rPr lang="en-US" dirty="0" smtClean="0"/>
              <a:t>Freedom of choice</a:t>
            </a:r>
          </a:p>
          <a:p>
            <a:pPr marL="457200" indent="-457200">
              <a:buAutoNum type="alphaUcParenR"/>
            </a:pPr>
            <a:r>
              <a:rPr lang="en-US" dirty="0" smtClean="0"/>
              <a:t>Supply and demand</a:t>
            </a:r>
          </a:p>
          <a:p>
            <a:pPr marL="457200" indent="-457200">
              <a:buAutoNum type="alphaUcParenR"/>
            </a:pPr>
            <a:r>
              <a:rPr lang="en-US" dirty="0" smtClean="0"/>
              <a:t>Individual initiative</a:t>
            </a:r>
            <a:endParaRPr lang="en-US" dirty="0"/>
          </a:p>
        </p:txBody>
      </p:sp>
      <p:sp>
        <p:nvSpPr>
          <p:cNvPr id="4" name="TextBox 3"/>
          <p:cNvSpPr txBox="1"/>
          <p:nvPr/>
        </p:nvSpPr>
        <p:spPr>
          <a:xfrm>
            <a:off x="381000" y="348734"/>
            <a:ext cx="8382000" cy="2031325"/>
          </a:xfrm>
          <a:prstGeom prst="rect">
            <a:avLst/>
          </a:prstGeom>
          <a:noFill/>
        </p:spPr>
        <p:txBody>
          <a:bodyPr wrap="square" rtlCol="0">
            <a:spAutoFit/>
          </a:bodyPr>
          <a:lstStyle/>
          <a:p>
            <a:r>
              <a:rPr lang="en-US" dirty="0" smtClean="0"/>
              <a:t>Mrs. </a:t>
            </a:r>
            <a:r>
              <a:rPr lang="en-US" dirty="0" err="1" smtClean="0"/>
              <a:t>Ko</a:t>
            </a:r>
            <a:r>
              <a:rPr lang="en-US" dirty="0" smtClean="0"/>
              <a:t> and her husband arrived in Canada in 1986. They both acquired jobs as kitchen helpers in a small restaurant. By 1989, they had saved enough money to open a small restaurant of their own. In 1993, they started a janitorial service and expanded their restaurant. By 1998, their two businesses employed 25 people and brought in a clear profit of $200,000 each year. When interviewed by a local newspaper about her amazing success, Mrs. </a:t>
            </a:r>
            <a:r>
              <a:rPr lang="en-US" dirty="0" err="1" smtClean="0"/>
              <a:t>Ko</a:t>
            </a:r>
            <a:r>
              <a:rPr lang="en-US" dirty="0" smtClean="0"/>
              <a:t> said, “It’s not hard to make money in Canada. You just have to work.”</a:t>
            </a:r>
            <a:endParaRPr lang="en-US" dirty="0"/>
          </a:p>
        </p:txBody>
      </p:sp>
      <p:sp>
        <p:nvSpPr>
          <p:cNvPr id="5" name="TextBox 4"/>
          <p:cNvSpPr txBox="1"/>
          <p:nvPr/>
        </p:nvSpPr>
        <p:spPr>
          <a:xfrm>
            <a:off x="838200" y="2775466"/>
            <a:ext cx="6096000" cy="646331"/>
          </a:xfrm>
          <a:prstGeom prst="rect">
            <a:avLst/>
          </a:prstGeom>
          <a:noFill/>
        </p:spPr>
        <p:txBody>
          <a:bodyPr wrap="square" rtlCol="0">
            <a:spAutoFit/>
          </a:bodyPr>
          <a:lstStyle/>
          <a:p>
            <a:r>
              <a:rPr lang="en-US" i="1" dirty="0" smtClean="0">
                <a:solidFill>
                  <a:srgbClr val="FF0000"/>
                </a:solidFill>
              </a:rPr>
              <a:t>One principle of free enterprise that is illustrated by the Case Study is..</a:t>
            </a:r>
            <a:endParaRPr lang="en-US" i="1" dirty="0">
              <a:solidFill>
                <a:srgbClr val="FF0000"/>
              </a:solidFill>
            </a:endParaRPr>
          </a:p>
        </p:txBody>
      </p:sp>
    </p:spTree>
    <p:extLst>
      <p:ext uri="{BB962C8B-B14F-4D97-AF65-F5344CB8AC3E}">
        <p14:creationId xmlns:p14="http://schemas.microsoft.com/office/powerpoint/2010/main" val="42322564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smtClean="0">
                <a:solidFill>
                  <a:srgbClr val="FF0000"/>
                </a:solidFill>
              </a:rPr>
              <a:t>Sources for Questions…</a:t>
            </a:r>
            <a:endParaRPr lang="en-US" i="1" u="sng" dirty="0">
              <a:solidFill>
                <a:srgbClr val="FF0000"/>
              </a:solidFill>
            </a:endParaRPr>
          </a:p>
        </p:txBody>
      </p:sp>
      <p:sp>
        <p:nvSpPr>
          <p:cNvPr id="3" name="Content Placeholder 2"/>
          <p:cNvSpPr>
            <a:spLocks noGrp="1"/>
          </p:cNvSpPr>
          <p:nvPr>
            <p:ph sz="half" idx="1"/>
          </p:nvPr>
        </p:nvSpPr>
        <p:spPr/>
        <p:txBody>
          <a:bodyPr>
            <a:normAutofit fontScale="77500" lnSpcReduction="20000"/>
          </a:bodyPr>
          <a:lstStyle/>
          <a:p>
            <a:pPr marL="0" indent="0">
              <a:buNone/>
            </a:pPr>
            <a:r>
              <a:rPr lang="en-US" b="1" u="sng" dirty="0" smtClean="0"/>
              <a:t>Source I</a:t>
            </a:r>
          </a:p>
          <a:p>
            <a:pPr marL="0" indent="0">
              <a:buNone/>
            </a:pPr>
            <a:r>
              <a:rPr lang="en-US" dirty="0" smtClean="0"/>
              <a:t>The weakness of a mixed economy is that it does not leave entrepreneurs the freedom they require to adequately stimulate the economy. Instead, those people engaged in business are frustrated in their efforts by a tangle of government regulations and unnecessary restrictions. As a result, those nations that emphasize free enterprise develop much more rapidly than those that hamper the efforts of the true capitalist.</a:t>
            </a:r>
            <a:endParaRPr lang="en-US" dirty="0"/>
          </a:p>
        </p:txBody>
      </p:sp>
      <p:sp>
        <p:nvSpPr>
          <p:cNvPr id="4" name="Content Placeholder 3"/>
          <p:cNvSpPr>
            <a:spLocks noGrp="1"/>
          </p:cNvSpPr>
          <p:nvPr>
            <p:ph sz="half" idx="2"/>
          </p:nvPr>
        </p:nvSpPr>
        <p:spPr/>
        <p:txBody>
          <a:bodyPr>
            <a:normAutofit fontScale="77500" lnSpcReduction="20000"/>
          </a:bodyPr>
          <a:lstStyle/>
          <a:p>
            <a:pPr marL="0" indent="0">
              <a:buNone/>
            </a:pPr>
            <a:r>
              <a:rPr lang="en-US" b="1" u="sng" dirty="0" smtClean="0"/>
              <a:t>Source II</a:t>
            </a:r>
          </a:p>
          <a:p>
            <a:pPr marL="0" indent="0">
              <a:buNone/>
            </a:pPr>
            <a:r>
              <a:rPr lang="en-US" dirty="0" smtClean="0"/>
              <a:t>The economies of countries that give free rein to capitalists develop more rapidly. There is ample statistical data to support this claim. However, there is a price to be paid for this rapid development and economic freedom. First of all, the lack of regulation in a pure market economy results in serious damage to the environment. In addition, there is a human price to pay as workers are exploited so that a few aggressive individuals can enrich themselves.</a:t>
            </a:r>
            <a:endParaRPr lang="en-US" dirty="0"/>
          </a:p>
        </p:txBody>
      </p:sp>
    </p:spTree>
    <p:extLst>
      <p:ext uri="{BB962C8B-B14F-4D97-AF65-F5344CB8AC3E}">
        <p14:creationId xmlns:p14="http://schemas.microsoft.com/office/powerpoint/2010/main" val="28978994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smtClean="0">
                <a:solidFill>
                  <a:srgbClr val="FF0000"/>
                </a:solidFill>
              </a:rPr>
              <a:t>Sources Cont’d…</a:t>
            </a:r>
            <a:endParaRPr lang="en-US" i="1" u="sng" dirty="0">
              <a:solidFill>
                <a:srgbClr val="FF0000"/>
              </a:solidFill>
            </a:endParaRPr>
          </a:p>
        </p:txBody>
      </p:sp>
      <p:sp>
        <p:nvSpPr>
          <p:cNvPr id="3" name="Content Placeholder 2"/>
          <p:cNvSpPr>
            <a:spLocks noGrp="1"/>
          </p:cNvSpPr>
          <p:nvPr>
            <p:ph sz="half" idx="1"/>
          </p:nvPr>
        </p:nvSpPr>
        <p:spPr>
          <a:xfrm>
            <a:off x="609600" y="1447800"/>
            <a:ext cx="3822192" cy="3447288"/>
          </a:xfrm>
        </p:spPr>
        <p:txBody>
          <a:bodyPr>
            <a:normAutofit fontScale="55000" lnSpcReduction="20000"/>
          </a:bodyPr>
          <a:lstStyle/>
          <a:p>
            <a:pPr marL="0" indent="0">
              <a:buNone/>
            </a:pPr>
            <a:r>
              <a:rPr lang="en-US" b="1" u="sng" dirty="0" smtClean="0"/>
              <a:t>Source III</a:t>
            </a:r>
          </a:p>
          <a:p>
            <a:pPr marL="0" indent="0">
              <a:buNone/>
            </a:pPr>
            <a:r>
              <a:rPr lang="en-US" dirty="0" smtClean="0"/>
              <a:t>The concept of an unregulated free enterprise system often sounds appealing, as those who </a:t>
            </a:r>
            <a:r>
              <a:rPr lang="en-US" dirty="0" err="1" smtClean="0"/>
              <a:t>favour</a:t>
            </a:r>
            <a:r>
              <a:rPr lang="en-US" dirty="0" smtClean="0"/>
              <a:t> such a system praise its advantages and point out the tiresome burdens of government regulation. However, in a modern economic system, government regulation is essential if consumer are to be protected against unscrupulous business practices. Imagine a society in which consumers were totally at the mercy of the entrepreneur. How many shoddy and even dangerous products would be passed off onto the unsuspecting buyer?</a:t>
            </a:r>
            <a:endParaRPr lang="en-US" dirty="0"/>
          </a:p>
        </p:txBody>
      </p:sp>
      <p:sp>
        <p:nvSpPr>
          <p:cNvPr id="4" name="Content Placeholder 3"/>
          <p:cNvSpPr>
            <a:spLocks noGrp="1"/>
          </p:cNvSpPr>
          <p:nvPr>
            <p:ph sz="half" idx="2"/>
          </p:nvPr>
        </p:nvSpPr>
        <p:spPr>
          <a:xfrm>
            <a:off x="4800600" y="1447800"/>
            <a:ext cx="3822192" cy="3048000"/>
          </a:xfrm>
        </p:spPr>
        <p:txBody>
          <a:bodyPr>
            <a:normAutofit fontScale="55000" lnSpcReduction="20000"/>
          </a:bodyPr>
          <a:lstStyle/>
          <a:p>
            <a:pPr marL="0" indent="0">
              <a:buNone/>
            </a:pPr>
            <a:r>
              <a:rPr lang="en-US" b="1" u="sng" dirty="0" smtClean="0"/>
              <a:t>Source IV</a:t>
            </a:r>
          </a:p>
          <a:p>
            <a:pPr marL="0" indent="0">
              <a:buNone/>
            </a:pPr>
            <a:r>
              <a:rPr lang="en-US" dirty="0" smtClean="0"/>
              <a:t>What is required in a modern economy is not an absence of government regulations, but a system in which the business community is free to create new wealth while being controlled by safeguards that protect society in general. Such a society would ensure that consumers and workers are protected from the perils of unregulated capitalism. In addition, the average citizen would share in the wealth created by the entrepreneurial class. </a:t>
            </a:r>
            <a:endParaRPr lang="en-US" dirty="0"/>
          </a:p>
        </p:txBody>
      </p:sp>
      <p:sp>
        <p:nvSpPr>
          <p:cNvPr id="5" name="TextBox 4"/>
          <p:cNvSpPr txBox="1"/>
          <p:nvPr/>
        </p:nvSpPr>
        <p:spPr>
          <a:xfrm>
            <a:off x="838200" y="4572000"/>
            <a:ext cx="7848600" cy="1754326"/>
          </a:xfrm>
          <a:prstGeom prst="rect">
            <a:avLst/>
          </a:prstGeom>
          <a:noFill/>
        </p:spPr>
        <p:txBody>
          <a:bodyPr wrap="square" rtlCol="0">
            <a:spAutoFit/>
          </a:bodyPr>
          <a:lstStyle/>
          <a:p>
            <a:r>
              <a:rPr lang="en-US" i="1" dirty="0" smtClean="0">
                <a:solidFill>
                  <a:srgbClr val="FF0000"/>
                </a:solidFill>
              </a:rPr>
              <a:t>The issue of concern in the given sources is…</a:t>
            </a:r>
          </a:p>
          <a:p>
            <a:endParaRPr lang="en-US" dirty="0" smtClean="0"/>
          </a:p>
          <a:p>
            <a:pPr marL="342900" indent="-342900">
              <a:buAutoNum type="alphaUcParenR"/>
            </a:pPr>
            <a:r>
              <a:rPr lang="en-US" dirty="0" smtClean="0"/>
              <a:t>Protecting workers from the hazards of capitalism.</a:t>
            </a:r>
          </a:p>
          <a:p>
            <a:pPr marL="342900" indent="-342900">
              <a:buAutoNum type="alphaUcParenR"/>
            </a:pPr>
            <a:r>
              <a:rPr lang="en-US" dirty="0" smtClean="0"/>
              <a:t>The most effective way to stimulate the modern economy.</a:t>
            </a:r>
          </a:p>
          <a:p>
            <a:pPr marL="342900" indent="-342900">
              <a:buAutoNum type="alphaUcParenR"/>
            </a:pPr>
            <a:r>
              <a:rPr lang="en-US" dirty="0" smtClean="0"/>
              <a:t>Finding an economic system that is the capable of creating wealth.</a:t>
            </a:r>
          </a:p>
          <a:p>
            <a:pPr marL="342900" indent="-342900">
              <a:buAutoNum type="alphaUcParenR"/>
            </a:pPr>
            <a:r>
              <a:rPr lang="en-US" dirty="0" smtClean="0"/>
              <a:t>The extent to which the government should involve itself in the economy.</a:t>
            </a:r>
            <a:endParaRPr lang="en-US" dirty="0"/>
          </a:p>
        </p:txBody>
      </p:sp>
    </p:spTree>
    <p:extLst>
      <p:ext uri="{BB962C8B-B14F-4D97-AF65-F5344CB8AC3E}">
        <p14:creationId xmlns:p14="http://schemas.microsoft.com/office/powerpoint/2010/main" val="21315044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4800" y="381000"/>
            <a:ext cx="8458200" cy="1905000"/>
          </a:xfrm>
        </p:spPr>
        <p:txBody>
          <a:bodyPr>
            <a:noAutofit/>
          </a:bodyPr>
          <a:lstStyle/>
          <a:p>
            <a:pPr marL="0" indent="0">
              <a:buNone/>
            </a:pPr>
            <a:r>
              <a:rPr lang="en-US" sz="1200" b="1" u="sng" dirty="0" smtClean="0">
                <a:solidFill>
                  <a:schemeClr val="tx1"/>
                </a:solidFill>
              </a:rPr>
              <a:t>Scenario I</a:t>
            </a:r>
          </a:p>
          <a:p>
            <a:pPr marL="0" indent="0">
              <a:buNone/>
            </a:pPr>
            <a:r>
              <a:rPr lang="en-US" sz="1200" dirty="0" smtClean="0">
                <a:solidFill>
                  <a:schemeClr val="tx1"/>
                </a:solidFill>
              </a:rPr>
              <a:t>Sam and Max stood at the back window of the plastics plant they both worked in. “I can’t believe no one complains about that,” Max said as he gazed out at the greenish-black goo flowing out of a pipe from the factory into the river. </a:t>
            </a:r>
          </a:p>
          <a:p>
            <a:pPr marL="0" indent="0">
              <a:buNone/>
            </a:pPr>
            <a:r>
              <a:rPr lang="en-US" sz="1200" dirty="0" smtClean="0">
                <a:solidFill>
                  <a:schemeClr val="tx1"/>
                </a:solidFill>
              </a:rPr>
              <a:t>“People do all the time! I overheard the boss say that our company has been taken to court for all the pollution it causes.”</a:t>
            </a:r>
          </a:p>
          <a:p>
            <a:pPr marL="0" indent="0">
              <a:buNone/>
            </a:pPr>
            <a:r>
              <a:rPr lang="en-US" sz="1200" dirty="0" smtClean="0">
                <a:solidFill>
                  <a:schemeClr val="tx1"/>
                </a:solidFill>
              </a:rPr>
              <a:t>“How come nothing ever changes?” Max asked.</a:t>
            </a:r>
          </a:p>
          <a:p>
            <a:pPr marL="0" indent="0">
              <a:buNone/>
            </a:pPr>
            <a:r>
              <a:rPr lang="en-US" sz="1200" dirty="0" smtClean="0">
                <a:solidFill>
                  <a:schemeClr val="tx1"/>
                </a:solidFill>
              </a:rPr>
              <a:t>“Well,” shrugged Sam, “it’s cheaper for them to just pay the government’s fine than spend the money to clean up their act.”</a:t>
            </a:r>
          </a:p>
          <a:p>
            <a:pPr marL="0" indent="0">
              <a:buNone/>
            </a:pPr>
            <a:r>
              <a:rPr lang="en-US" sz="1200" dirty="0" smtClean="0">
                <a:solidFill>
                  <a:schemeClr val="tx1"/>
                </a:solidFill>
              </a:rPr>
              <a:t>“Wow.” Max said.</a:t>
            </a:r>
          </a:p>
          <a:p>
            <a:pPr marL="0" indent="0">
              <a:buNone/>
            </a:pPr>
            <a:r>
              <a:rPr lang="en-US" sz="1200" dirty="0" smtClean="0">
                <a:solidFill>
                  <a:schemeClr val="tx1"/>
                </a:solidFill>
              </a:rPr>
              <a:t>“Yup. Well, our lunch break is over – back to the old grind!”</a:t>
            </a:r>
            <a:endParaRPr lang="en-US" sz="1200" dirty="0">
              <a:solidFill>
                <a:schemeClr val="tx1"/>
              </a:solidFill>
            </a:endParaRPr>
          </a:p>
        </p:txBody>
      </p:sp>
      <p:sp>
        <p:nvSpPr>
          <p:cNvPr id="10" name="Content Placeholder 9"/>
          <p:cNvSpPr>
            <a:spLocks noGrp="1"/>
          </p:cNvSpPr>
          <p:nvPr>
            <p:ph sz="half" idx="2"/>
          </p:nvPr>
        </p:nvSpPr>
        <p:spPr>
          <a:xfrm>
            <a:off x="266700" y="2277944"/>
            <a:ext cx="8382000" cy="1371600"/>
          </a:xfrm>
        </p:spPr>
        <p:txBody>
          <a:bodyPr>
            <a:normAutofit/>
          </a:bodyPr>
          <a:lstStyle/>
          <a:p>
            <a:pPr marL="0" indent="0">
              <a:buNone/>
            </a:pPr>
            <a:r>
              <a:rPr lang="en-US" sz="1400" b="1" u="sng" dirty="0" smtClean="0">
                <a:solidFill>
                  <a:schemeClr val="tx1"/>
                </a:solidFill>
              </a:rPr>
              <a:t>Scenario II</a:t>
            </a:r>
          </a:p>
          <a:p>
            <a:pPr marL="0" indent="0">
              <a:buNone/>
            </a:pPr>
            <a:r>
              <a:rPr lang="en-US" sz="1400" dirty="0" smtClean="0">
                <a:solidFill>
                  <a:schemeClr val="tx1"/>
                </a:solidFill>
              </a:rPr>
              <a:t>“In other news, tire-producing giant Terrific Tires has drastically changed their production methods, bowing to consumer pressure. Over the past 12 months, the environmental group </a:t>
            </a:r>
            <a:r>
              <a:rPr lang="en-US" sz="1400" dirty="0" err="1" smtClean="0">
                <a:solidFill>
                  <a:schemeClr val="tx1"/>
                </a:solidFill>
              </a:rPr>
              <a:t>GreenNow</a:t>
            </a:r>
            <a:r>
              <a:rPr lang="en-US" sz="1400" dirty="0" smtClean="0">
                <a:solidFill>
                  <a:schemeClr val="tx1"/>
                </a:solidFill>
              </a:rPr>
              <a:t>! Has engaged in a public campaign asking people not to buy tire from Terrific Tires because of the high levels of pollution from their Canadian tire factories. Because of this campaign, the company has seen their sales drop over 10%”</a:t>
            </a:r>
            <a:endParaRPr lang="en-US" sz="1400" dirty="0">
              <a:solidFill>
                <a:schemeClr val="tx1"/>
              </a:solidFill>
            </a:endParaRPr>
          </a:p>
        </p:txBody>
      </p:sp>
      <p:sp>
        <p:nvSpPr>
          <p:cNvPr id="11" name="TextBox 10"/>
          <p:cNvSpPr txBox="1"/>
          <p:nvPr/>
        </p:nvSpPr>
        <p:spPr>
          <a:xfrm>
            <a:off x="304800" y="3631049"/>
            <a:ext cx="8165238" cy="1169551"/>
          </a:xfrm>
          <a:prstGeom prst="rect">
            <a:avLst/>
          </a:prstGeom>
          <a:noFill/>
        </p:spPr>
        <p:txBody>
          <a:bodyPr wrap="square" rtlCol="0">
            <a:spAutoFit/>
          </a:bodyPr>
          <a:lstStyle/>
          <a:p>
            <a:r>
              <a:rPr lang="en-US" sz="1400" b="1" u="sng" dirty="0" smtClean="0"/>
              <a:t>Scenario III</a:t>
            </a:r>
          </a:p>
          <a:p>
            <a:r>
              <a:rPr lang="en-US" sz="1400" dirty="0" smtClean="0"/>
              <a:t>Megan was frustrated. It seemed like hardly anyone really cared about how their individual actions had an impact on the environment. She wished people could understand that if everyone made small changes and realized how much power they had just by opening their wallets, they could see huge changes in the way companies did business.</a:t>
            </a:r>
            <a:endParaRPr lang="en-US" sz="1400" dirty="0"/>
          </a:p>
        </p:txBody>
      </p:sp>
      <p:sp>
        <p:nvSpPr>
          <p:cNvPr id="12" name="TextBox 11"/>
          <p:cNvSpPr txBox="1"/>
          <p:nvPr/>
        </p:nvSpPr>
        <p:spPr>
          <a:xfrm>
            <a:off x="304800" y="4800600"/>
            <a:ext cx="8305800" cy="1384995"/>
          </a:xfrm>
          <a:prstGeom prst="rect">
            <a:avLst/>
          </a:prstGeom>
          <a:noFill/>
        </p:spPr>
        <p:txBody>
          <a:bodyPr wrap="square" rtlCol="0">
            <a:spAutoFit/>
          </a:bodyPr>
          <a:lstStyle/>
          <a:p>
            <a:r>
              <a:rPr lang="en-US" sz="1400" b="1" u="sng" dirty="0" smtClean="0"/>
              <a:t>Scenario IV</a:t>
            </a:r>
            <a:r>
              <a:rPr lang="en-US" sz="1400" dirty="0" smtClean="0"/>
              <a:t/>
            </a:r>
            <a:br>
              <a:rPr lang="en-US" sz="1400" dirty="0" smtClean="0"/>
            </a:br>
            <a:r>
              <a:rPr lang="en-US" sz="1400" dirty="0" smtClean="0"/>
              <a:t>Sandi could not believe how easy it was for her company to make some changes and decrease their environmental footprint. Installing the equipment did not cost as much as she had thought, and she had saved lots of money by using less energy and water. Not to mention the fact that they would get some good press for the work they had done, which would help sales, and her company would get some much needed tax breaks from the government.</a:t>
            </a:r>
            <a:endParaRPr lang="en-US" sz="1400" dirty="0"/>
          </a:p>
        </p:txBody>
      </p:sp>
    </p:spTree>
    <p:extLst>
      <p:ext uri="{BB962C8B-B14F-4D97-AF65-F5344CB8AC3E}">
        <p14:creationId xmlns:p14="http://schemas.microsoft.com/office/powerpoint/2010/main" val="28470672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u="sng" dirty="0" smtClean="0">
                <a:solidFill>
                  <a:srgbClr val="FF0000"/>
                </a:solidFill>
              </a:rPr>
              <a:t>Questions based on Scenarios…</a:t>
            </a:r>
            <a:endParaRPr lang="en-US" i="1" u="sng" dirty="0">
              <a:solidFill>
                <a:srgbClr val="FF0000"/>
              </a:solidFill>
            </a:endParaRPr>
          </a:p>
        </p:txBody>
      </p:sp>
      <p:sp>
        <p:nvSpPr>
          <p:cNvPr id="3" name="Text Placeholder 2"/>
          <p:cNvSpPr>
            <a:spLocks noGrp="1"/>
          </p:cNvSpPr>
          <p:nvPr>
            <p:ph type="body" idx="1"/>
          </p:nvPr>
        </p:nvSpPr>
        <p:spPr>
          <a:xfrm>
            <a:off x="457200" y="1905000"/>
            <a:ext cx="3822192" cy="639762"/>
          </a:xfrm>
        </p:spPr>
        <p:txBody>
          <a:bodyPr>
            <a:normAutofit fontScale="55000" lnSpcReduction="20000"/>
          </a:bodyPr>
          <a:lstStyle/>
          <a:p>
            <a:r>
              <a:rPr lang="en-US" b="0" i="1" dirty="0" smtClean="0">
                <a:solidFill>
                  <a:srgbClr val="FF0000"/>
                </a:solidFill>
              </a:rPr>
              <a:t>Which of the given scenarios demonstrates consumerism being used as a collective to exact change in business practices?</a:t>
            </a:r>
            <a:endParaRPr lang="en-US" b="0" i="1" dirty="0">
              <a:solidFill>
                <a:srgbClr val="FF0000"/>
              </a:solidFill>
            </a:endParaRPr>
          </a:p>
        </p:txBody>
      </p:sp>
      <p:sp>
        <p:nvSpPr>
          <p:cNvPr id="4" name="Content Placeholder 3"/>
          <p:cNvSpPr>
            <a:spLocks noGrp="1"/>
          </p:cNvSpPr>
          <p:nvPr>
            <p:ph sz="half" idx="2"/>
          </p:nvPr>
        </p:nvSpPr>
        <p:spPr>
          <a:xfrm>
            <a:off x="533400" y="2590801"/>
            <a:ext cx="3820055" cy="1600200"/>
          </a:xfrm>
        </p:spPr>
        <p:txBody>
          <a:bodyPr>
            <a:normAutofit fontScale="92500" lnSpcReduction="10000"/>
          </a:bodyPr>
          <a:lstStyle/>
          <a:p>
            <a:pPr marL="457200" indent="-457200">
              <a:buAutoNum type="alphaUcParenR"/>
            </a:pPr>
            <a:r>
              <a:rPr lang="en-US" dirty="0" smtClean="0"/>
              <a:t>I</a:t>
            </a:r>
          </a:p>
          <a:p>
            <a:pPr marL="457200" indent="-457200">
              <a:buAutoNum type="alphaUcParenR"/>
            </a:pPr>
            <a:r>
              <a:rPr lang="en-US" dirty="0" smtClean="0"/>
              <a:t>II</a:t>
            </a:r>
          </a:p>
          <a:p>
            <a:pPr marL="457200" indent="-457200">
              <a:buAutoNum type="alphaUcParenR"/>
            </a:pPr>
            <a:r>
              <a:rPr lang="en-US" dirty="0" smtClean="0"/>
              <a:t>III</a:t>
            </a:r>
          </a:p>
          <a:p>
            <a:pPr marL="457200" indent="-457200">
              <a:buAutoNum type="alphaUcParenR"/>
            </a:pPr>
            <a:r>
              <a:rPr lang="en-US" dirty="0" smtClean="0"/>
              <a:t>IV</a:t>
            </a:r>
            <a:endParaRPr lang="en-US" dirty="0"/>
          </a:p>
        </p:txBody>
      </p:sp>
      <p:sp>
        <p:nvSpPr>
          <p:cNvPr id="5" name="Text Placeholder 4"/>
          <p:cNvSpPr>
            <a:spLocks noGrp="1"/>
          </p:cNvSpPr>
          <p:nvPr>
            <p:ph type="body" sz="quarter" idx="3"/>
          </p:nvPr>
        </p:nvSpPr>
        <p:spPr>
          <a:xfrm>
            <a:off x="4648200" y="1905000"/>
            <a:ext cx="3822192" cy="639762"/>
          </a:xfrm>
        </p:spPr>
        <p:txBody>
          <a:bodyPr>
            <a:normAutofit fontScale="55000" lnSpcReduction="20000"/>
          </a:bodyPr>
          <a:lstStyle/>
          <a:p>
            <a:r>
              <a:rPr lang="en-US" b="0" i="1" dirty="0" smtClean="0">
                <a:solidFill>
                  <a:srgbClr val="FF0000"/>
                </a:solidFill>
              </a:rPr>
              <a:t>Which scenario suggests that the government has not done enough to promote positive environmental business practices?</a:t>
            </a:r>
            <a:endParaRPr lang="en-US" b="0" i="1" dirty="0">
              <a:solidFill>
                <a:srgbClr val="FF0000"/>
              </a:solidFill>
            </a:endParaRPr>
          </a:p>
        </p:txBody>
      </p:sp>
      <p:sp>
        <p:nvSpPr>
          <p:cNvPr id="6" name="Content Placeholder 5"/>
          <p:cNvSpPr>
            <a:spLocks noGrp="1"/>
          </p:cNvSpPr>
          <p:nvPr>
            <p:ph sz="quarter" idx="4"/>
          </p:nvPr>
        </p:nvSpPr>
        <p:spPr>
          <a:xfrm>
            <a:off x="4648200" y="2590800"/>
            <a:ext cx="3822192" cy="1524000"/>
          </a:xfrm>
        </p:spPr>
        <p:txBody>
          <a:bodyPr>
            <a:normAutofit fontScale="92500" lnSpcReduction="10000"/>
          </a:bodyPr>
          <a:lstStyle/>
          <a:p>
            <a:pPr marL="457200" indent="-457200">
              <a:buAutoNum type="alphaUcParenR"/>
            </a:pPr>
            <a:r>
              <a:rPr lang="en-US" dirty="0" smtClean="0"/>
              <a:t>I</a:t>
            </a:r>
          </a:p>
          <a:p>
            <a:pPr marL="457200" indent="-457200">
              <a:buAutoNum type="alphaUcParenR"/>
            </a:pPr>
            <a:r>
              <a:rPr lang="en-US" dirty="0" smtClean="0"/>
              <a:t>II</a:t>
            </a:r>
          </a:p>
          <a:p>
            <a:pPr marL="457200" indent="-457200">
              <a:buAutoNum type="alphaUcParenR"/>
            </a:pPr>
            <a:r>
              <a:rPr lang="en-US" dirty="0" smtClean="0"/>
              <a:t>III</a:t>
            </a:r>
          </a:p>
          <a:p>
            <a:pPr marL="457200" indent="-457200">
              <a:buAutoNum type="alphaUcParenR"/>
            </a:pPr>
            <a:r>
              <a:rPr lang="en-US" dirty="0" smtClean="0"/>
              <a:t>IV</a:t>
            </a:r>
            <a:endParaRPr lang="en-US" dirty="0"/>
          </a:p>
        </p:txBody>
      </p:sp>
      <p:sp>
        <p:nvSpPr>
          <p:cNvPr id="7" name="TextBox 6"/>
          <p:cNvSpPr txBox="1"/>
          <p:nvPr/>
        </p:nvSpPr>
        <p:spPr>
          <a:xfrm>
            <a:off x="609600" y="4419600"/>
            <a:ext cx="7620000" cy="646331"/>
          </a:xfrm>
          <a:prstGeom prst="rect">
            <a:avLst/>
          </a:prstGeom>
          <a:noFill/>
        </p:spPr>
        <p:txBody>
          <a:bodyPr wrap="square" rtlCol="0">
            <a:spAutoFit/>
          </a:bodyPr>
          <a:lstStyle/>
          <a:p>
            <a:r>
              <a:rPr lang="en-US" i="1" dirty="0" smtClean="0">
                <a:solidFill>
                  <a:srgbClr val="FF0000"/>
                </a:solidFill>
              </a:rPr>
              <a:t>Each of the given scenarios suggest that consumer </a:t>
            </a:r>
            <a:r>
              <a:rPr lang="en-US" i="1" dirty="0" err="1" smtClean="0">
                <a:solidFill>
                  <a:srgbClr val="FF0000"/>
                </a:solidFill>
              </a:rPr>
              <a:t>behaviour</a:t>
            </a:r>
            <a:r>
              <a:rPr lang="en-US" i="1" dirty="0" smtClean="0">
                <a:solidFill>
                  <a:srgbClr val="FF0000"/>
                </a:solidFill>
              </a:rPr>
              <a:t> can have an effect on business practices except…</a:t>
            </a:r>
            <a:endParaRPr lang="en-US" i="1" dirty="0">
              <a:solidFill>
                <a:srgbClr val="FF0000"/>
              </a:solidFill>
            </a:endParaRPr>
          </a:p>
        </p:txBody>
      </p:sp>
      <p:sp>
        <p:nvSpPr>
          <p:cNvPr id="8" name="TextBox 7"/>
          <p:cNvSpPr txBox="1"/>
          <p:nvPr/>
        </p:nvSpPr>
        <p:spPr>
          <a:xfrm>
            <a:off x="685800" y="5105400"/>
            <a:ext cx="3200400" cy="1200329"/>
          </a:xfrm>
          <a:prstGeom prst="rect">
            <a:avLst/>
          </a:prstGeom>
          <a:noFill/>
        </p:spPr>
        <p:txBody>
          <a:bodyPr wrap="square" rtlCol="0">
            <a:spAutoFit/>
          </a:bodyPr>
          <a:lstStyle/>
          <a:p>
            <a:pPr marL="342900" indent="-342900">
              <a:buAutoNum type="alphaUcParenR"/>
            </a:pPr>
            <a:r>
              <a:rPr lang="en-US" dirty="0" smtClean="0"/>
              <a:t>I</a:t>
            </a:r>
          </a:p>
          <a:p>
            <a:pPr marL="342900" indent="-342900">
              <a:buAutoNum type="alphaUcParenR"/>
            </a:pPr>
            <a:r>
              <a:rPr lang="en-US" dirty="0" smtClean="0"/>
              <a:t>II</a:t>
            </a:r>
          </a:p>
          <a:p>
            <a:pPr marL="342900" indent="-342900">
              <a:buAutoNum type="alphaUcParenR"/>
            </a:pPr>
            <a:r>
              <a:rPr lang="en-US" dirty="0" smtClean="0"/>
              <a:t>III</a:t>
            </a:r>
          </a:p>
          <a:p>
            <a:pPr marL="342900" indent="-342900">
              <a:buAutoNum type="alphaUcParenR"/>
            </a:pPr>
            <a:r>
              <a:rPr lang="en-US" dirty="0" smtClean="0"/>
              <a:t>IV</a:t>
            </a:r>
            <a:endParaRPr lang="en-US" dirty="0"/>
          </a:p>
        </p:txBody>
      </p:sp>
    </p:spTree>
    <p:extLst>
      <p:ext uri="{BB962C8B-B14F-4D97-AF65-F5344CB8AC3E}">
        <p14:creationId xmlns:p14="http://schemas.microsoft.com/office/powerpoint/2010/main" val="8941502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a:p>
        </p:txBody>
      </p:sp>
      <p:sp>
        <p:nvSpPr>
          <p:cNvPr id="2" name="Text Placeholder 1"/>
          <p:cNvSpPr>
            <a:spLocks noGrp="1"/>
          </p:cNvSpPr>
          <p:nvPr>
            <p:ph type="body" sz="half" idx="2"/>
          </p:nvPr>
        </p:nvSpPr>
        <p:spPr>
          <a:xfrm>
            <a:off x="304800" y="609600"/>
            <a:ext cx="4038600" cy="2667000"/>
          </a:xfrm>
        </p:spPr>
        <p:txBody>
          <a:bodyPr>
            <a:normAutofit fontScale="92500" lnSpcReduction="10000"/>
          </a:bodyPr>
          <a:lstStyle/>
          <a:p>
            <a:r>
              <a:rPr lang="en-US" i="1" dirty="0" smtClean="0">
                <a:solidFill>
                  <a:srgbClr val="FF0000"/>
                </a:solidFill>
              </a:rPr>
              <a:t>The “dilemma” being suggested in the given cartoon is if…</a:t>
            </a:r>
          </a:p>
          <a:p>
            <a:pPr marL="342900" indent="-342900">
              <a:buAutoNum type="alphaUcParenR"/>
            </a:pPr>
            <a:r>
              <a:rPr lang="en-US" dirty="0" smtClean="0"/>
              <a:t>Consumers will buy a product that will be damaging to the environment.</a:t>
            </a:r>
          </a:p>
          <a:p>
            <a:pPr marL="342900" indent="-342900">
              <a:buAutoNum type="alphaUcParenR"/>
            </a:pPr>
            <a:r>
              <a:rPr lang="en-US" dirty="0" smtClean="0"/>
              <a:t>The company should advertise that their new product is potentially damaging to the environment.</a:t>
            </a:r>
          </a:p>
          <a:p>
            <a:pPr marL="342900" indent="-342900">
              <a:buAutoNum type="alphaUcParenR"/>
            </a:pPr>
            <a:r>
              <a:rPr lang="en-US" dirty="0" smtClean="0"/>
              <a:t>The company should choose profit over environmental protection when deciding what products to sell.</a:t>
            </a:r>
          </a:p>
          <a:p>
            <a:pPr marL="342900" indent="-342900">
              <a:buAutoNum type="alphaUcParenR"/>
            </a:pPr>
            <a:r>
              <a:rPr lang="en-US" dirty="0" smtClean="0"/>
              <a:t>Consumers will boycott the company for selling products they know to be environmentally dangerous.</a:t>
            </a:r>
            <a:endParaRPr lang="en-US" dirty="0"/>
          </a:p>
        </p:txBody>
      </p:sp>
      <p:pic>
        <p:nvPicPr>
          <p:cNvPr id="1026" name="Picture 2" descr="http://www.businesscartoonshop.com/media/catalog/product/cache/1/image/350x350/185c2993af677842ae94e5dda12f0e6e/t/h/this_is_file_name_11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828800"/>
            <a:ext cx="4038600" cy="3886200"/>
          </a:xfrm>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1"/>
          <p:cNvSpPr txBox="1">
            <a:spLocks/>
          </p:cNvSpPr>
          <p:nvPr/>
        </p:nvSpPr>
        <p:spPr>
          <a:xfrm>
            <a:off x="457200" y="3657600"/>
            <a:ext cx="4038600" cy="2667000"/>
          </a:xfrm>
          <a:prstGeom prst="rect">
            <a:avLst/>
          </a:prstGeom>
        </p:spPr>
        <p:txBody>
          <a:bodyPr vert="horz" lIns="91440" tIns="45720" rIns="91440" bIns="45720" rtlCol="0" anchor="t">
            <a:normAutofit fontScale="85000" lnSpcReduction="10000"/>
          </a:bodyPr>
          <a:lstStyle>
            <a:lvl1pPr marL="0" indent="0" algn="l" defTabSz="914400" rtl="0" eaLnBrk="1" latinLnBrk="0" hangingPunct="1">
              <a:spcBef>
                <a:spcPts val="0"/>
              </a:spcBef>
              <a:spcAft>
                <a:spcPts val="600"/>
              </a:spcAft>
              <a:buClr>
                <a:schemeClr val="accent1"/>
              </a:buClr>
              <a:buSzPct val="100000"/>
              <a:buFont typeface="Symbol" pitchFamily="18" charset="2"/>
              <a:buNone/>
              <a:defRPr sz="1800" kern="1200">
                <a:solidFill>
                  <a:schemeClr val="tx2"/>
                </a:solidFill>
                <a:latin typeface="+mn-lt"/>
                <a:ea typeface="+mn-ea"/>
                <a:cs typeface="+mn-cs"/>
              </a:defRPr>
            </a:lvl1pPr>
            <a:lvl2pPr marL="457200" indent="0" algn="l" defTabSz="914400" rtl="0" eaLnBrk="1" latinLnBrk="0" hangingPunct="1">
              <a:spcBef>
                <a:spcPct val="20000"/>
              </a:spcBef>
              <a:buClr>
                <a:schemeClr val="accent1"/>
              </a:buClr>
              <a:buSzPct val="100000"/>
              <a:buFont typeface="Symbol" pitchFamily="18" charset="2"/>
              <a:buNone/>
              <a:defRPr sz="1200" kern="1200">
                <a:solidFill>
                  <a:schemeClr val="tx2"/>
                </a:solidFill>
                <a:latin typeface="+mn-lt"/>
                <a:ea typeface="+mn-ea"/>
                <a:cs typeface="+mn-cs"/>
              </a:defRPr>
            </a:lvl2pPr>
            <a:lvl3pPr marL="914400" indent="0" algn="l" defTabSz="914400" rtl="0" eaLnBrk="1" latinLnBrk="0" hangingPunct="1">
              <a:spcBef>
                <a:spcPct val="20000"/>
              </a:spcBef>
              <a:buClr>
                <a:schemeClr val="accent1"/>
              </a:buClr>
              <a:buSzPct val="100000"/>
              <a:buFont typeface="Symbol" pitchFamily="18" charset="2"/>
              <a:buNone/>
              <a:defRPr sz="1000" kern="1200">
                <a:solidFill>
                  <a:schemeClr val="tx2"/>
                </a:solidFill>
                <a:latin typeface="+mn-lt"/>
                <a:ea typeface="+mn-ea"/>
                <a:cs typeface="+mn-cs"/>
              </a:defRPr>
            </a:lvl3pPr>
            <a:lvl4pPr marL="1371600" indent="0" algn="l" defTabSz="914400" rtl="0" eaLnBrk="1" latinLnBrk="0" hangingPunct="1">
              <a:spcBef>
                <a:spcPct val="20000"/>
              </a:spcBef>
              <a:buClr>
                <a:schemeClr val="accent1"/>
              </a:buClr>
              <a:buSzPct val="100000"/>
              <a:buFont typeface="Symbol" pitchFamily="18" charset="2"/>
              <a:buNone/>
              <a:defRPr sz="900" kern="1200">
                <a:solidFill>
                  <a:schemeClr val="tx2"/>
                </a:solidFill>
                <a:latin typeface="+mn-lt"/>
                <a:ea typeface="+mn-ea"/>
                <a:cs typeface="+mn-cs"/>
              </a:defRPr>
            </a:lvl4pPr>
            <a:lvl5pPr marL="1828800" indent="0" algn="l" defTabSz="914400" rtl="0" eaLnBrk="1" latinLnBrk="0" hangingPunct="1">
              <a:spcBef>
                <a:spcPct val="20000"/>
              </a:spcBef>
              <a:buClr>
                <a:schemeClr val="accent1"/>
              </a:buClr>
              <a:buSzPct val="100000"/>
              <a:buFont typeface="Symbol" pitchFamily="18" charset="2"/>
              <a:buNone/>
              <a:defRPr sz="900" kern="1200">
                <a:solidFill>
                  <a:schemeClr val="tx2"/>
                </a:solidFill>
                <a:latin typeface="+mn-lt"/>
                <a:ea typeface="+mn-ea"/>
                <a:cs typeface="+mn-cs"/>
              </a:defRPr>
            </a:lvl5pPr>
            <a:lvl6pPr marL="2286000" indent="0" algn="l" defTabSz="914400" rtl="0" eaLnBrk="1" latinLnBrk="0" hangingPunct="1">
              <a:spcBef>
                <a:spcPts val="384"/>
              </a:spcBef>
              <a:buClr>
                <a:schemeClr val="accent1"/>
              </a:buClr>
              <a:buFont typeface="Symbol" pitchFamily="18" charset="2"/>
              <a:buNone/>
              <a:defRPr sz="900" kern="1200">
                <a:solidFill>
                  <a:schemeClr val="tx2"/>
                </a:solidFill>
                <a:latin typeface="+mn-lt"/>
                <a:ea typeface="+mn-ea"/>
                <a:cs typeface="+mn-cs"/>
              </a:defRPr>
            </a:lvl6pPr>
            <a:lvl7pPr marL="2743200" indent="0" algn="l" defTabSz="914400" rtl="0" eaLnBrk="1" latinLnBrk="0" hangingPunct="1">
              <a:spcBef>
                <a:spcPts val="384"/>
              </a:spcBef>
              <a:buClr>
                <a:schemeClr val="accent1"/>
              </a:buClr>
              <a:buFont typeface="Symbol" pitchFamily="18" charset="2"/>
              <a:buNone/>
              <a:defRPr sz="900" kern="1200">
                <a:solidFill>
                  <a:schemeClr val="tx2"/>
                </a:solidFill>
                <a:latin typeface="+mn-lt"/>
                <a:ea typeface="+mn-ea"/>
                <a:cs typeface="+mn-cs"/>
              </a:defRPr>
            </a:lvl7pPr>
            <a:lvl8pPr marL="3200400" indent="0" algn="l" defTabSz="914400" rtl="0" eaLnBrk="1" latinLnBrk="0" hangingPunct="1">
              <a:spcBef>
                <a:spcPts val="384"/>
              </a:spcBef>
              <a:buClr>
                <a:schemeClr val="accent1"/>
              </a:buClr>
              <a:buFont typeface="Symbol" pitchFamily="18" charset="2"/>
              <a:buNone/>
              <a:defRPr sz="900" kern="1200">
                <a:solidFill>
                  <a:schemeClr val="tx2"/>
                </a:solidFill>
                <a:latin typeface="+mn-lt"/>
                <a:ea typeface="+mn-ea"/>
                <a:cs typeface="+mn-cs"/>
              </a:defRPr>
            </a:lvl8pPr>
            <a:lvl9pPr marL="3657600" indent="0" algn="l" defTabSz="914400" rtl="0" eaLnBrk="1" latinLnBrk="0" hangingPunct="1">
              <a:spcBef>
                <a:spcPts val="384"/>
              </a:spcBef>
              <a:buClr>
                <a:schemeClr val="accent1"/>
              </a:buClr>
              <a:buFont typeface="Symbol" pitchFamily="18" charset="2"/>
              <a:buNone/>
              <a:defRPr sz="900" kern="1200">
                <a:solidFill>
                  <a:schemeClr val="tx2"/>
                </a:solidFill>
                <a:latin typeface="+mn-lt"/>
                <a:ea typeface="+mn-ea"/>
                <a:cs typeface="+mn-cs"/>
              </a:defRPr>
            </a:lvl9pPr>
          </a:lstStyle>
          <a:p>
            <a:r>
              <a:rPr lang="en-US" i="1" dirty="0" smtClean="0">
                <a:solidFill>
                  <a:srgbClr val="FF0000"/>
                </a:solidFill>
              </a:rPr>
              <a:t>The main point being made by the cartoonist is that companies…</a:t>
            </a:r>
          </a:p>
          <a:p>
            <a:pPr marL="342900" indent="-342900">
              <a:buAutoNum type="alphaUcParenR"/>
            </a:pPr>
            <a:r>
              <a:rPr lang="en-US" dirty="0" smtClean="0"/>
              <a:t>Often have difficulty making decisions about what products will be profitable once they are marketed.</a:t>
            </a:r>
          </a:p>
          <a:p>
            <a:pPr marL="342900" indent="-342900">
              <a:buAutoNum type="alphaUcParenR"/>
            </a:pPr>
            <a:r>
              <a:rPr lang="en-US" dirty="0" smtClean="0"/>
              <a:t>Are always reluctant to produce products that may be harmful to the environment.</a:t>
            </a:r>
          </a:p>
          <a:p>
            <a:pPr marL="342900" indent="-342900">
              <a:buAutoNum type="alphaUcParenR"/>
            </a:pPr>
            <a:r>
              <a:rPr lang="en-US" dirty="0" smtClean="0"/>
              <a:t>Can find it difficult to balance environmental responsibility with profit-making.</a:t>
            </a:r>
          </a:p>
          <a:p>
            <a:pPr marL="342900" indent="-342900">
              <a:buAutoNum type="alphaUcParenR"/>
            </a:pPr>
            <a:r>
              <a:rPr lang="en-US" dirty="0" smtClean="0"/>
              <a:t>With good environmental practices usually make products that sell very well.</a:t>
            </a:r>
          </a:p>
        </p:txBody>
      </p:sp>
    </p:spTree>
    <p:extLst>
      <p:ext uri="{BB962C8B-B14F-4D97-AF65-F5344CB8AC3E}">
        <p14:creationId xmlns:p14="http://schemas.microsoft.com/office/powerpoint/2010/main" val="4341248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381000"/>
            <a:ext cx="8458200" cy="1447800"/>
          </a:xfrm>
        </p:spPr>
        <p:txBody>
          <a:bodyPr>
            <a:noAutofit/>
          </a:bodyPr>
          <a:lstStyle/>
          <a:p>
            <a:pPr marL="0" indent="0">
              <a:buNone/>
            </a:pPr>
            <a:r>
              <a:rPr lang="en-US" sz="1600" b="1" u="sng" dirty="0" smtClean="0"/>
              <a:t>Gary</a:t>
            </a:r>
          </a:p>
          <a:p>
            <a:pPr marL="0" indent="0">
              <a:buNone/>
            </a:pPr>
            <a:r>
              <a:rPr lang="en-US" sz="1600" dirty="0" smtClean="0"/>
              <a:t>I believe that Canadians should look out for each other. Government should spend more money on programs like welfare and look out for our seniors. We should use progressive taxation to make sure that those who can afford to pay a little more do and those who need every penny they make can save a bit. </a:t>
            </a:r>
            <a:endParaRPr lang="en-US" sz="1600" dirty="0"/>
          </a:p>
        </p:txBody>
      </p:sp>
      <p:sp>
        <p:nvSpPr>
          <p:cNvPr id="4" name="Content Placeholder 3"/>
          <p:cNvSpPr>
            <a:spLocks noGrp="1"/>
          </p:cNvSpPr>
          <p:nvPr>
            <p:ph sz="half" idx="2"/>
          </p:nvPr>
        </p:nvSpPr>
        <p:spPr>
          <a:xfrm>
            <a:off x="304800" y="1828800"/>
            <a:ext cx="8229600" cy="1676400"/>
          </a:xfrm>
        </p:spPr>
        <p:txBody>
          <a:bodyPr>
            <a:normAutofit/>
          </a:bodyPr>
          <a:lstStyle/>
          <a:p>
            <a:pPr marL="0" indent="0">
              <a:buNone/>
            </a:pPr>
            <a:r>
              <a:rPr lang="en-US" sz="1600" b="1" u="sng" dirty="0" smtClean="0"/>
              <a:t>Shannon</a:t>
            </a:r>
          </a:p>
          <a:p>
            <a:pPr marL="0" indent="0">
              <a:buNone/>
            </a:pPr>
            <a:r>
              <a:rPr lang="en-US" sz="1600" dirty="0" smtClean="0"/>
              <a:t>Although I think there are some people who need the government’s help, most people can and should look after themselves. That being said, I do think the government should spend money on welfare, and some things like health care and education should be universal because it should not be just the rich people who get the good doctors and teachers. I also like the progressive taxation system.</a:t>
            </a:r>
            <a:endParaRPr lang="en-US" sz="1600" dirty="0"/>
          </a:p>
        </p:txBody>
      </p:sp>
      <p:sp>
        <p:nvSpPr>
          <p:cNvPr id="5" name="Content Placeholder 3"/>
          <p:cNvSpPr txBox="1">
            <a:spLocks/>
          </p:cNvSpPr>
          <p:nvPr/>
        </p:nvSpPr>
        <p:spPr>
          <a:xfrm>
            <a:off x="304800" y="3429000"/>
            <a:ext cx="8347364" cy="13716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sz="1600" b="1" u="sng" dirty="0" smtClean="0"/>
              <a:t>Paul</a:t>
            </a:r>
          </a:p>
          <a:p>
            <a:pPr marL="0" indent="0">
              <a:buFont typeface="Symbol" pitchFamily="18" charset="2"/>
              <a:buNone/>
            </a:pPr>
            <a:r>
              <a:rPr lang="en-US" sz="1600" dirty="0" smtClean="0"/>
              <a:t>Government handouts make people lazy. People should have to work for what they get, and if they are successful, they should not be punished by having to pay more tax. Also, running a deficit is simply an irresponsible way to govern – my vote goes to the party that will cut spending and be fiscally responsible.</a:t>
            </a:r>
            <a:endParaRPr lang="en-US" sz="1600" dirty="0"/>
          </a:p>
        </p:txBody>
      </p:sp>
      <p:sp>
        <p:nvSpPr>
          <p:cNvPr id="6" name="Content Placeholder 3"/>
          <p:cNvSpPr txBox="1">
            <a:spLocks/>
          </p:cNvSpPr>
          <p:nvPr/>
        </p:nvSpPr>
        <p:spPr>
          <a:xfrm>
            <a:off x="450273" y="5361709"/>
            <a:ext cx="8347364" cy="15240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endParaRPr lang="en-US" sz="1800" dirty="0"/>
          </a:p>
        </p:txBody>
      </p:sp>
      <p:sp>
        <p:nvSpPr>
          <p:cNvPr id="7" name="Content Placeholder 3"/>
          <p:cNvSpPr txBox="1">
            <a:spLocks/>
          </p:cNvSpPr>
          <p:nvPr/>
        </p:nvSpPr>
        <p:spPr>
          <a:xfrm>
            <a:off x="304800" y="4849091"/>
            <a:ext cx="8478982" cy="13716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sz="1600" b="1" u="sng" dirty="0" smtClean="0"/>
              <a:t>Lynn</a:t>
            </a:r>
          </a:p>
          <a:p>
            <a:pPr marL="0" indent="0">
              <a:buFont typeface="Symbol" pitchFamily="18" charset="2"/>
              <a:buNone/>
            </a:pPr>
            <a:r>
              <a:rPr lang="en-US" sz="1600" dirty="0" smtClean="0"/>
              <a:t>Although I know my opinion is not popular, I still believe strongly that the government really knows what is best for its citizens and should have the most say in the day-to-day workings of the country’s economy. Government regulation is the only way to make sure that everyone gets what they need and that the gap between rich and poor is not too great.</a:t>
            </a:r>
            <a:endParaRPr lang="en-US" sz="1600" dirty="0"/>
          </a:p>
        </p:txBody>
      </p:sp>
    </p:spTree>
    <p:extLst>
      <p:ext uri="{BB962C8B-B14F-4D97-AF65-F5344CB8AC3E}">
        <p14:creationId xmlns:p14="http://schemas.microsoft.com/office/powerpoint/2010/main" val="24988758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381000"/>
            <a:ext cx="3822192" cy="639762"/>
          </a:xfrm>
        </p:spPr>
        <p:txBody>
          <a:bodyPr>
            <a:normAutofit fontScale="62500" lnSpcReduction="20000"/>
          </a:bodyPr>
          <a:lstStyle/>
          <a:p>
            <a:r>
              <a:rPr lang="en-US" b="0" i="1" dirty="0" smtClean="0">
                <a:solidFill>
                  <a:srgbClr val="FF0000"/>
                </a:solidFill>
              </a:rPr>
              <a:t>Which Canadian political party would Shannon most likely support in an election?</a:t>
            </a:r>
            <a:endParaRPr lang="en-US" b="0" i="1" dirty="0">
              <a:solidFill>
                <a:srgbClr val="FF0000"/>
              </a:solidFill>
            </a:endParaRPr>
          </a:p>
        </p:txBody>
      </p:sp>
      <p:sp>
        <p:nvSpPr>
          <p:cNvPr id="4" name="Content Placeholder 3"/>
          <p:cNvSpPr>
            <a:spLocks noGrp="1"/>
          </p:cNvSpPr>
          <p:nvPr>
            <p:ph sz="half" idx="2"/>
          </p:nvPr>
        </p:nvSpPr>
        <p:spPr>
          <a:xfrm>
            <a:off x="4726537" y="4572000"/>
            <a:ext cx="3820055" cy="1752600"/>
          </a:xfrm>
        </p:spPr>
        <p:txBody>
          <a:bodyPr>
            <a:normAutofit lnSpcReduction="10000"/>
          </a:bodyPr>
          <a:lstStyle/>
          <a:p>
            <a:pPr marL="457200" indent="-457200">
              <a:buAutoNum type="alphaUcParenR"/>
            </a:pPr>
            <a:r>
              <a:rPr lang="en-US" dirty="0" smtClean="0"/>
              <a:t>Tax write off</a:t>
            </a:r>
          </a:p>
          <a:p>
            <a:pPr marL="457200" indent="-457200">
              <a:buAutoNum type="alphaUcParenR"/>
            </a:pPr>
            <a:r>
              <a:rPr lang="en-US" dirty="0" smtClean="0"/>
              <a:t>Tax evasion</a:t>
            </a:r>
          </a:p>
          <a:p>
            <a:pPr marL="457200" indent="-457200">
              <a:buAutoNum type="alphaUcParenR"/>
            </a:pPr>
            <a:r>
              <a:rPr lang="en-US" dirty="0" smtClean="0"/>
              <a:t>Tax bracket</a:t>
            </a:r>
          </a:p>
          <a:p>
            <a:pPr marL="457200" indent="-457200">
              <a:buAutoNum type="alphaUcParenR"/>
            </a:pPr>
            <a:r>
              <a:rPr lang="en-US" dirty="0" smtClean="0"/>
              <a:t>Tax return</a:t>
            </a:r>
            <a:endParaRPr lang="en-US" dirty="0"/>
          </a:p>
        </p:txBody>
      </p:sp>
      <p:sp>
        <p:nvSpPr>
          <p:cNvPr id="5" name="Text Placeholder 4"/>
          <p:cNvSpPr>
            <a:spLocks noGrp="1"/>
          </p:cNvSpPr>
          <p:nvPr>
            <p:ph type="body" sz="quarter" idx="3"/>
          </p:nvPr>
        </p:nvSpPr>
        <p:spPr>
          <a:xfrm>
            <a:off x="4572000" y="381000"/>
            <a:ext cx="3822192" cy="639762"/>
          </a:xfrm>
        </p:spPr>
        <p:txBody>
          <a:bodyPr>
            <a:normAutofit fontScale="55000" lnSpcReduction="20000"/>
          </a:bodyPr>
          <a:lstStyle/>
          <a:p>
            <a:r>
              <a:rPr lang="en-US" b="0" i="1" dirty="0" smtClean="0">
                <a:solidFill>
                  <a:srgbClr val="FF0000"/>
                </a:solidFill>
              </a:rPr>
              <a:t>Which two voters would likely support political parties that are on opposite sides of the economic spectrum?</a:t>
            </a:r>
            <a:endParaRPr lang="en-US" b="0" i="1" dirty="0">
              <a:solidFill>
                <a:srgbClr val="FF0000"/>
              </a:solidFill>
            </a:endParaRPr>
          </a:p>
        </p:txBody>
      </p:sp>
      <p:sp>
        <p:nvSpPr>
          <p:cNvPr id="6" name="Content Placeholder 5"/>
          <p:cNvSpPr>
            <a:spLocks noGrp="1"/>
          </p:cNvSpPr>
          <p:nvPr>
            <p:ph sz="quarter" idx="4"/>
          </p:nvPr>
        </p:nvSpPr>
        <p:spPr>
          <a:xfrm>
            <a:off x="4572000" y="1219201"/>
            <a:ext cx="3822192" cy="1600199"/>
          </a:xfrm>
        </p:spPr>
        <p:txBody>
          <a:bodyPr>
            <a:normAutofit fontScale="92500" lnSpcReduction="10000"/>
          </a:bodyPr>
          <a:lstStyle/>
          <a:p>
            <a:pPr marL="457200" indent="-457200">
              <a:buAutoNum type="alphaUcParenR"/>
            </a:pPr>
            <a:r>
              <a:rPr lang="en-US" dirty="0" smtClean="0"/>
              <a:t>Paul and Lynn</a:t>
            </a:r>
          </a:p>
          <a:p>
            <a:pPr marL="457200" indent="-457200">
              <a:buAutoNum type="alphaUcParenR"/>
            </a:pPr>
            <a:r>
              <a:rPr lang="en-US" dirty="0" smtClean="0"/>
              <a:t>Lynn and Gary</a:t>
            </a:r>
          </a:p>
          <a:p>
            <a:pPr marL="457200" indent="-457200">
              <a:buAutoNum type="alphaUcParenR"/>
            </a:pPr>
            <a:r>
              <a:rPr lang="en-US" dirty="0" smtClean="0"/>
              <a:t>Paul and Shannon</a:t>
            </a:r>
          </a:p>
          <a:p>
            <a:pPr marL="457200" indent="-457200">
              <a:buAutoNum type="alphaUcParenR"/>
            </a:pPr>
            <a:r>
              <a:rPr lang="en-US" dirty="0" smtClean="0"/>
              <a:t>Shannon and Gary</a:t>
            </a:r>
            <a:endParaRPr lang="en-US" dirty="0"/>
          </a:p>
        </p:txBody>
      </p:sp>
      <p:sp>
        <p:nvSpPr>
          <p:cNvPr id="7" name="Text Placeholder 2"/>
          <p:cNvSpPr txBox="1">
            <a:spLocks/>
          </p:cNvSpPr>
          <p:nvPr/>
        </p:nvSpPr>
        <p:spPr>
          <a:xfrm>
            <a:off x="381000" y="3124200"/>
            <a:ext cx="3822192" cy="1524000"/>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Clr>
                <a:schemeClr val="accent1"/>
              </a:buClr>
              <a:buSzPct val="100000"/>
              <a:buFont typeface="Symbol" pitchFamily="18" charset="2"/>
              <a:buNone/>
              <a:defRPr sz="2400" b="0" kern="1200">
                <a:solidFill>
                  <a:schemeClr val="tx2"/>
                </a:solidFill>
                <a:latin typeface="+mj-lt"/>
                <a:ea typeface="+mn-ea"/>
                <a:cs typeface="+mn-cs"/>
              </a:defRPr>
            </a:lvl1pPr>
            <a:lvl2pPr marL="457200" indent="0" algn="l" defTabSz="914400" rtl="0" eaLnBrk="1" latinLnBrk="0" hangingPunct="1">
              <a:spcBef>
                <a:spcPct val="20000"/>
              </a:spcBef>
              <a:buClr>
                <a:schemeClr val="accent1"/>
              </a:buClr>
              <a:buSzPct val="100000"/>
              <a:buFont typeface="Symbol" pitchFamily="18" charset="2"/>
              <a:buNone/>
              <a:defRPr sz="2000" b="1" kern="1200">
                <a:solidFill>
                  <a:schemeClr val="tx2"/>
                </a:solidFill>
                <a:latin typeface="+mn-lt"/>
                <a:ea typeface="+mn-ea"/>
                <a:cs typeface="+mn-cs"/>
              </a:defRPr>
            </a:lvl2pPr>
            <a:lvl3pPr marL="914400" indent="0" algn="l" defTabSz="914400" rtl="0" eaLnBrk="1" latinLnBrk="0" hangingPunct="1">
              <a:spcBef>
                <a:spcPct val="20000"/>
              </a:spcBef>
              <a:buClr>
                <a:schemeClr val="accent1"/>
              </a:buClr>
              <a:buSzPct val="100000"/>
              <a:buFont typeface="Symbol" pitchFamily="18" charset="2"/>
              <a:buNone/>
              <a:defRPr sz="1800" b="1" kern="1200">
                <a:solidFill>
                  <a:schemeClr val="tx2"/>
                </a:solidFill>
                <a:latin typeface="+mn-lt"/>
                <a:ea typeface="+mn-ea"/>
                <a:cs typeface="+mn-cs"/>
              </a:defRPr>
            </a:lvl3pPr>
            <a:lvl4pPr marL="1371600" indent="0" algn="l" defTabSz="914400" rtl="0" eaLnBrk="1" latinLnBrk="0" hangingPunct="1">
              <a:spcBef>
                <a:spcPct val="20000"/>
              </a:spcBef>
              <a:buClr>
                <a:schemeClr val="accent1"/>
              </a:buClr>
              <a:buSzPct val="100000"/>
              <a:buFont typeface="Symbol" pitchFamily="18" charset="2"/>
              <a:buNone/>
              <a:defRPr sz="1600" b="1" kern="1200">
                <a:solidFill>
                  <a:schemeClr val="tx2"/>
                </a:solidFill>
                <a:latin typeface="+mn-lt"/>
                <a:ea typeface="+mn-ea"/>
                <a:cs typeface="+mn-cs"/>
              </a:defRPr>
            </a:lvl4pPr>
            <a:lvl5pPr marL="1828800" indent="0" algn="l" defTabSz="914400" rtl="0" eaLnBrk="1" latinLnBrk="0" hangingPunct="1">
              <a:spcBef>
                <a:spcPct val="20000"/>
              </a:spcBef>
              <a:buClr>
                <a:schemeClr val="accent1"/>
              </a:buClr>
              <a:buSzPct val="100000"/>
              <a:buFont typeface="Symbol" pitchFamily="18" charset="2"/>
              <a:buNone/>
              <a:defRPr sz="1600" b="1" kern="1200">
                <a:solidFill>
                  <a:schemeClr val="tx2"/>
                </a:solidFill>
                <a:latin typeface="+mn-lt"/>
                <a:ea typeface="+mn-ea"/>
                <a:cs typeface="+mn-cs"/>
              </a:defRPr>
            </a:lvl5pPr>
            <a:lvl6pPr marL="22860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6pPr>
            <a:lvl7pPr marL="27432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7pPr>
            <a:lvl8pPr marL="32004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8pPr>
            <a:lvl9pPr marL="36576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9pPr>
          </a:lstStyle>
          <a:p>
            <a:r>
              <a:rPr lang="en-US" sz="1600" i="1" dirty="0" smtClean="0">
                <a:solidFill>
                  <a:srgbClr val="FF0000"/>
                </a:solidFill>
              </a:rPr>
              <a:t>Corporate tax breaks and the selling of Crown corporations to private owners would be actions most likely supported by which voter?</a:t>
            </a:r>
            <a:endParaRPr lang="en-US" sz="1600" i="1" dirty="0">
              <a:solidFill>
                <a:srgbClr val="FF0000"/>
              </a:solidFill>
            </a:endParaRPr>
          </a:p>
        </p:txBody>
      </p:sp>
      <p:sp>
        <p:nvSpPr>
          <p:cNvPr id="8" name="Text Placeholder 2"/>
          <p:cNvSpPr txBox="1">
            <a:spLocks/>
          </p:cNvSpPr>
          <p:nvPr/>
        </p:nvSpPr>
        <p:spPr>
          <a:xfrm>
            <a:off x="4724400" y="3048000"/>
            <a:ext cx="3822192" cy="1143000"/>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Clr>
                <a:schemeClr val="accent1"/>
              </a:buClr>
              <a:buSzPct val="100000"/>
              <a:buFont typeface="Symbol" pitchFamily="18" charset="2"/>
              <a:buNone/>
              <a:defRPr sz="2400" b="0" kern="1200">
                <a:solidFill>
                  <a:schemeClr val="tx2"/>
                </a:solidFill>
                <a:latin typeface="+mj-lt"/>
                <a:ea typeface="+mn-ea"/>
                <a:cs typeface="+mn-cs"/>
              </a:defRPr>
            </a:lvl1pPr>
            <a:lvl2pPr marL="457200" indent="0" algn="l" defTabSz="914400" rtl="0" eaLnBrk="1" latinLnBrk="0" hangingPunct="1">
              <a:spcBef>
                <a:spcPct val="20000"/>
              </a:spcBef>
              <a:buClr>
                <a:schemeClr val="accent1"/>
              </a:buClr>
              <a:buSzPct val="100000"/>
              <a:buFont typeface="Symbol" pitchFamily="18" charset="2"/>
              <a:buNone/>
              <a:defRPr sz="2000" b="1" kern="1200">
                <a:solidFill>
                  <a:schemeClr val="tx2"/>
                </a:solidFill>
                <a:latin typeface="+mn-lt"/>
                <a:ea typeface="+mn-ea"/>
                <a:cs typeface="+mn-cs"/>
              </a:defRPr>
            </a:lvl2pPr>
            <a:lvl3pPr marL="914400" indent="0" algn="l" defTabSz="914400" rtl="0" eaLnBrk="1" latinLnBrk="0" hangingPunct="1">
              <a:spcBef>
                <a:spcPct val="20000"/>
              </a:spcBef>
              <a:buClr>
                <a:schemeClr val="accent1"/>
              </a:buClr>
              <a:buSzPct val="100000"/>
              <a:buFont typeface="Symbol" pitchFamily="18" charset="2"/>
              <a:buNone/>
              <a:defRPr sz="1800" b="1" kern="1200">
                <a:solidFill>
                  <a:schemeClr val="tx2"/>
                </a:solidFill>
                <a:latin typeface="+mn-lt"/>
                <a:ea typeface="+mn-ea"/>
                <a:cs typeface="+mn-cs"/>
              </a:defRPr>
            </a:lvl3pPr>
            <a:lvl4pPr marL="1371600" indent="0" algn="l" defTabSz="914400" rtl="0" eaLnBrk="1" latinLnBrk="0" hangingPunct="1">
              <a:spcBef>
                <a:spcPct val="20000"/>
              </a:spcBef>
              <a:buClr>
                <a:schemeClr val="accent1"/>
              </a:buClr>
              <a:buSzPct val="100000"/>
              <a:buFont typeface="Symbol" pitchFamily="18" charset="2"/>
              <a:buNone/>
              <a:defRPr sz="1600" b="1" kern="1200">
                <a:solidFill>
                  <a:schemeClr val="tx2"/>
                </a:solidFill>
                <a:latin typeface="+mn-lt"/>
                <a:ea typeface="+mn-ea"/>
                <a:cs typeface="+mn-cs"/>
              </a:defRPr>
            </a:lvl4pPr>
            <a:lvl5pPr marL="1828800" indent="0" algn="l" defTabSz="914400" rtl="0" eaLnBrk="1" latinLnBrk="0" hangingPunct="1">
              <a:spcBef>
                <a:spcPct val="20000"/>
              </a:spcBef>
              <a:buClr>
                <a:schemeClr val="accent1"/>
              </a:buClr>
              <a:buSzPct val="100000"/>
              <a:buFont typeface="Symbol" pitchFamily="18" charset="2"/>
              <a:buNone/>
              <a:defRPr sz="1600" b="1" kern="1200">
                <a:solidFill>
                  <a:schemeClr val="tx2"/>
                </a:solidFill>
                <a:latin typeface="+mn-lt"/>
                <a:ea typeface="+mn-ea"/>
                <a:cs typeface="+mn-cs"/>
              </a:defRPr>
            </a:lvl5pPr>
            <a:lvl6pPr marL="22860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6pPr>
            <a:lvl7pPr marL="27432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7pPr>
            <a:lvl8pPr marL="32004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8pPr>
            <a:lvl9pPr marL="36576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9pPr>
          </a:lstStyle>
          <a:p>
            <a:r>
              <a:rPr lang="en-US" sz="1600" i="1" dirty="0" smtClean="0">
                <a:solidFill>
                  <a:srgbClr val="FF0000"/>
                </a:solidFill>
              </a:rPr>
              <a:t>The term that refers to not reporting income to the government to avoid paying the required taxes is called…</a:t>
            </a:r>
            <a:endParaRPr lang="en-US" sz="1600" i="1" dirty="0">
              <a:solidFill>
                <a:srgbClr val="FF0000"/>
              </a:solidFill>
            </a:endParaRPr>
          </a:p>
        </p:txBody>
      </p:sp>
      <p:sp>
        <p:nvSpPr>
          <p:cNvPr id="9" name="Content Placeholder 3"/>
          <p:cNvSpPr txBox="1">
            <a:spLocks/>
          </p:cNvSpPr>
          <p:nvPr/>
        </p:nvSpPr>
        <p:spPr>
          <a:xfrm>
            <a:off x="346364" y="4724400"/>
            <a:ext cx="3820055" cy="1447800"/>
          </a:xfrm>
          <a:prstGeom prst="rect">
            <a:avLst/>
          </a:prstGeom>
        </p:spPr>
        <p:txBody>
          <a:bodyPr vert="horz" lIns="91440" tIns="45720" rIns="91440" bIns="45720" rtlCol="0">
            <a:normAutofit lnSpcReduction="10000"/>
          </a:bodyPr>
          <a:lstStyle>
            <a:lvl1pPr marL="274320" indent="-27432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4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4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9pPr>
          </a:lstStyle>
          <a:p>
            <a:pPr marL="457200" indent="-457200">
              <a:buFont typeface="Symbol" pitchFamily="18" charset="2"/>
              <a:buAutoNum type="alphaUcParenR"/>
            </a:pPr>
            <a:r>
              <a:rPr lang="en-US" dirty="0" smtClean="0"/>
              <a:t>Gary</a:t>
            </a:r>
          </a:p>
          <a:p>
            <a:pPr marL="457200" indent="-457200">
              <a:buFont typeface="Symbol" pitchFamily="18" charset="2"/>
              <a:buAutoNum type="alphaUcParenR"/>
            </a:pPr>
            <a:r>
              <a:rPr lang="en-US" dirty="0" smtClean="0"/>
              <a:t>Shannon</a:t>
            </a:r>
          </a:p>
          <a:p>
            <a:pPr marL="457200" indent="-457200">
              <a:buFont typeface="Symbol" pitchFamily="18" charset="2"/>
              <a:buAutoNum type="alphaUcParenR"/>
            </a:pPr>
            <a:r>
              <a:rPr lang="en-US" dirty="0" smtClean="0"/>
              <a:t>Paul</a:t>
            </a:r>
          </a:p>
          <a:p>
            <a:pPr marL="457200" indent="-457200">
              <a:buFont typeface="Symbol" pitchFamily="18" charset="2"/>
              <a:buAutoNum type="alphaUcParenR"/>
            </a:pPr>
            <a:r>
              <a:rPr lang="en-US" dirty="0" smtClean="0"/>
              <a:t>Lynn</a:t>
            </a:r>
            <a:endParaRPr lang="en-US" dirty="0"/>
          </a:p>
        </p:txBody>
      </p:sp>
      <p:sp>
        <p:nvSpPr>
          <p:cNvPr id="10" name="Content Placeholder 3"/>
          <p:cNvSpPr txBox="1">
            <a:spLocks/>
          </p:cNvSpPr>
          <p:nvPr/>
        </p:nvSpPr>
        <p:spPr>
          <a:xfrm>
            <a:off x="685800" y="1295400"/>
            <a:ext cx="3820055" cy="17526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4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4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600" kern="1200">
                <a:solidFill>
                  <a:schemeClr val="tx2"/>
                </a:solidFill>
                <a:latin typeface="+mn-lt"/>
                <a:ea typeface="+mn-ea"/>
                <a:cs typeface="+mn-cs"/>
              </a:defRPr>
            </a:lvl9pPr>
          </a:lstStyle>
          <a:p>
            <a:pPr marL="457200" indent="-457200">
              <a:buFont typeface="Symbol" pitchFamily="18" charset="2"/>
              <a:buAutoNum type="alphaUcParenR"/>
            </a:pPr>
            <a:r>
              <a:rPr lang="en-US" smtClean="0"/>
              <a:t>Liberal</a:t>
            </a:r>
          </a:p>
          <a:p>
            <a:pPr marL="457200" indent="-457200">
              <a:buFont typeface="Symbol" pitchFamily="18" charset="2"/>
              <a:buAutoNum type="alphaUcParenR"/>
            </a:pPr>
            <a:r>
              <a:rPr lang="en-US" smtClean="0"/>
              <a:t>Republican</a:t>
            </a:r>
          </a:p>
          <a:p>
            <a:pPr marL="457200" indent="-457200">
              <a:buFont typeface="Symbol" pitchFamily="18" charset="2"/>
              <a:buAutoNum type="alphaUcParenR"/>
            </a:pPr>
            <a:r>
              <a:rPr lang="en-US" smtClean="0"/>
              <a:t>Democratic</a:t>
            </a:r>
          </a:p>
          <a:p>
            <a:pPr marL="457200" indent="-457200">
              <a:buFont typeface="Symbol" pitchFamily="18" charset="2"/>
              <a:buAutoNum type="alphaUcParenR"/>
            </a:pPr>
            <a:r>
              <a:rPr lang="en-US" smtClean="0"/>
              <a:t>Conservative</a:t>
            </a:r>
            <a:endParaRPr lang="en-US" dirty="0"/>
          </a:p>
        </p:txBody>
      </p:sp>
    </p:spTree>
    <p:extLst>
      <p:ext uri="{BB962C8B-B14F-4D97-AF65-F5344CB8AC3E}">
        <p14:creationId xmlns:p14="http://schemas.microsoft.com/office/powerpoint/2010/main" val="1783400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600" i="1" u="sng" dirty="0" smtClean="0">
                <a:solidFill>
                  <a:srgbClr val="FF0000"/>
                </a:solidFill>
              </a:rPr>
              <a:t>How does individual consumer </a:t>
            </a:r>
            <a:r>
              <a:rPr lang="en-US" sz="3600" i="1" u="sng" dirty="0" err="1" smtClean="0">
                <a:solidFill>
                  <a:srgbClr val="FF0000"/>
                </a:solidFill>
              </a:rPr>
              <a:t>behaviour</a:t>
            </a:r>
            <a:r>
              <a:rPr lang="en-US" sz="3600" i="1" u="sng" dirty="0" smtClean="0">
                <a:solidFill>
                  <a:srgbClr val="FF0000"/>
                </a:solidFill>
              </a:rPr>
              <a:t> impact quality of life?</a:t>
            </a:r>
            <a:endParaRPr lang="en-US" sz="3600" i="1" u="sng" dirty="0">
              <a:solidFill>
                <a:srgbClr val="FF0000"/>
              </a:solidFill>
            </a:endParaRPr>
          </a:p>
        </p:txBody>
      </p:sp>
      <p:sp>
        <p:nvSpPr>
          <p:cNvPr id="2" name="Content Placeholder 1"/>
          <p:cNvSpPr>
            <a:spLocks noGrp="1"/>
          </p:cNvSpPr>
          <p:nvPr>
            <p:ph idx="1"/>
          </p:nvPr>
        </p:nvSpPr>
        <p:spPr/>
        <p:txBody>
          <a:bodyPr/>
          <a:lstStyle/>
          <a:p>
            <a:r>
              <a:rPr lang="en-US" dirty="0" smtClean="0"/>
              <a:t>Through the choices a consumer makes (consumers have demanded that products be more eco-friendly)</a:t>
            </a:r>
          </a:p>
          <a:p>
            <a:r>
              <a:rPr lang="en-US" dirty="0" smtClean="0"/>
              <a:t>Demands have improved quality of life as more companies are reducing their environmental impact</a:t>
            </a:r>
          </a:p>
          <a:p>
            <a:r>
              <a:rPr lang="en-US" dirty="0" smtClean="0"/>
              <a:t>Consumers are more aware of the impact of their actions than ever before!</a:t>
            </a:r>
          </a:p>
        </p:txBody>
      </p:sp>
    </p:spTree>
    <p:extLst>
      <p:ext uri="{BB962C8B-B14F-4D97-AF65-F5344CB8AC3E}">
        <p14:creationId xmlns:p14="http://schemas.microsoft.com/office/powerpoint/2010/main" val="1587910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i="1" u="sng" dirty="0" smtClean="0">
                <a:solidFill>
                  <a:srgbClr val="FF0000"/>
                </a:solidFill>
              </a:rPr>
              <a:t>How does marketing impact consumerism?</a:t>
            </a:r>
            <a:endParaRPr lang="en-US" sz="3600" i="1" u="sng" dirty="0">
              <a:solidFill>
                <a:srgbClr val="FF0000"/>
              </a:solidFill>
            </a:endParaRPr>
          </a:p>
        </p:txBody>
      </p:sp>
      <p:sp>
        <p:nvSpPr>
          <p:cNvPr id="2" name="Content Placeholder 1"/>
          <p:cNvSpPr>
            <a:spLocks noGrp="1"/>
          </p:cNvSpPr>
          <p:nvPr>
            <p:ph idx="1"/>
          </p:nvPr>
        </p:nvSpPr>
        <p:spPr/>
        <p:txBody>
          <a:bodyPr>
            <a:normAutofit lnSpcReduction="10000"/>
          </a:bodyPr>
          <a:lstStyle/>
          <a:p>
            <a:r>
              <a:rPr lang="en-US" dirty="0" smtClean="0"/>
              <a:t>Marketing is a way in which companies convey knowledge of their product to the masses.</a:t>
            </a:r>
          </a:p>
          <a:p>
            <a:r>
              <a:rPr lang="en-US" dirty="0" smtClean="0"/>
              <a:t>Advertisements, prints, billboards, television, radio, online are various ways companies try to appeal to consumers.</a:t>
            </a:r>
          </a:p>
          <a:p>
            <a:r>
              <a:rPr lang="en-US" dirty="0" smtClean="0"/>
              <a:t>Advertising can appeal to ethical/emotional values, fear, acceptance.</a:t>
            </a:r>
          </a:p>
          <a:p>
            <a:r>
              <a:rPr lang="en-US" dirty="0" smtClean="0"/>
              <a:t>Marketing is a very effective tool for manipulating the </a:t>
            </a:r>
            <a:r>
              <a:rPr lang="en-US" dirty="0" err="1" smtClean="0"/>
              <a:t>behaviour</a:t>
            </a:r>
            <a:r>
              <a:rPr lang="en-US" dirty="0" smtClean="0"/>
              <a:t> of society.</a:t>
            </a:r>
            <a:endParaRPr lang="en-US" dirty="0"/>
          </a:p>
        </p:txBody>
      </p:sp>
    </p:spTree>
    <p:extLst>
      <p:ext uri="{BB962C8B-B14F-4D97-AF65-F5344CB8AC3E}">
        <p14:creationId xmlns:p14="http://schemas.microsoft.com/office/powerpoint/2010/main" val="1758162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i="1" u="sng" dirty="0" smtClean="0">
                <a:solidFill>
                  <a:srgbClr val="FF0000"/>
                </a:solidFill>
              </a:rPr>
              <a:t>How does consumerism provide opportunities for and limitations of impacting quality of life?</a:t>
            </a:r>
            <a:endParaRPr lang="en-US" sz="3200" i="1" u="sng" dirty="0">
              <a:solidFill>
                <a:srgbClr val="FF0000"/>
              </a:solidFill>
            </a:endParaRPr>
          </a:p>
        </p:txBody>
      </p:sp>
      <p:sp>
        <p:nvSpPr>
          <p:cNvPr id="2" name="Content Placeholder 1"/>
          <p:cNvSpPr>
            <a:spLocks noGrp="1"/>
          </p:cNvSpPr>
          <p:nvPr>
            <p:ph idx="1"/>
          </p:nvPr>
        </p:nvSpPr>
        <p:spPr/>
        <p:txBody>
          <a:bodyPr/>
          <a:lstStyle/>
          <a:p>
            <a:r>
              <a:rPr lang="en-US" dirty="0" smtClean="0"/>
              <a:t>Consumers play a role in their quality of life through their decisions on what to and what not to buy.</a:t>
            </a:r>
          </a:p>
          <a:p>
            <a:r>
              <a:rPr lang="en-US" dirty="0" smtClean="0"/>
              <a:t>Demand products that are good for society and themselves.</a:t>
            </a:r>
          </a:p>
          <a:p>
            <a:r>
              <a:rPr lang="en-US" dirty="0" smtClean="0"/>
              <a:t>Example: the demand for companies to eliminate trans fats from their products</a:t>
            </a:r>
          </a:p>
        </p:txBody>
      </p:sp>
    </p:spTree>
    <p:extLst>
      <p:ext uri="{BB962C8B-B14F-4D97-AF65-F5344CB8AC3E}">
        <p14:creationId xmlns:p14="http://schemas.microsoft.com/office/powerpoint/2010/main" val="3215019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600" i="1" u="sng" dirty="0" smtClean="0">
                <a:solidFill>
                  <a:srgbClr val="FF0000"/>
                </a:solidFill>
              </a:rPr>
              <a:t>How is consumerism used as a power of the collective?</a:t>
            </a:r>
            <a:endParaRPr lang="en-US" sz="3600" i="1" u="sng" dirty="0">
              <a:solidFill>
                <a:srgbClr val="FF0000"/>
              </a:solidFill>
            </a:endParaRPr>
          </a:p>
        </p:txBody>
      </p:sp>
      <p:sp>
        <p:nvSpPr>
          <p:cNvPr id="2" name="Content Placeholder 1"/>
          <p:cNvSpPr>
            <a:spLocks noGrp="1"/>
          </p:cNvSpPr>
          <p:nvPr>
            <p:ph idx="1"/>
          </p:nvPr>
        </p:nvSpPr>
        <p:spPr/>
        <p:txBody>
          <a:bodyPr>
            <a:normAutofit fontScale="92500"/>
          </a:bodyPr>
          <a:lstStyle/>
          <a:p>
            <a:r>
              <a:rPr lang="en-US" dirty="0" smtClean="0"/>
              <a:t>Collective consumerism can be a very effective way for consumers to influence the production, sale, or distribution of a product.</a:t>
            </a:r>
          </a:p>
          <a:p>
            <a:r>
              <a:rPr lang="en-US" dirty="0" smtClean="0"/>
              <a:t>Boycotts – encourage people not to buy certain products</a:t>
            </a:r>
          </a:p>
          <a:p>
            <a:r>
              <a:rPr lang="en-US" dirty="0" smtClean="0"/>
              <a:t>Example: PETA – encourages people not to eat at certain fast food restaurants due to practices</a:t>
            </a:r>
          </a:p>
          <a:p>
            <a:r>
              <a:rPr lang="en-US" dirty="0" smtClean="0"/>
              <a:t>Boycotts – put enough pressure on companies to change their practices.</a:t>
            </a:r>
            <a:endParaRPr lang="en-US" dirty="0"/>
          </a:p>
        </p:txBody>
      </p:sp>
    </p:spTree>
    <p:extLst>
      <p:ext uri="{BB962C8B-B14F-4D97-AF65-F5344CB8AC3E}">
        <p14:creationId xmlns:p14="http://schemas.microsoft.com/office/powerpoint/2010/main" val="3273730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i="1" u="sng" dirty="0" smtClean="0">
                <a:solidFill>
                  <a:srgbClr val="FF0000"/>
                </a:solidFill>
              </a:rPr>
              <a:t>To what extent do perspectives regarding consumerism, economic growth, and quality of life differ regionally in North America</a:t>
            </a:r>
            <a:endParaRPr lang="en-US" sz="2800" i="1" u="sng" dirty="0">
              <a:solidFill>
                <a:srgbClr val="FF0000"/>
              </a:solidFill>
            </a:endParaRPr>
          </a:p>
        </p:txBody>
      </p:sp>
      <p:sp>
        <p:nvSpPr>
          <p:cNvPr id="2" name="Content Placeholder 1"/>
          <p:cNvSpPr>
            <a:spLocks noGrp="1"/>
          </p:cNvSpPr>
          <p:nvPr>
            <p:ph idx="1"/>
          </p:nvPr>
        </p:nvSpPr>
        <p:spPr/>
        <p:txBody>
          <a:bodyPr>
            <a:normAutofit fontScale="92500" lnSpcReduction="10000"/>
          </a:bodyPr>
          <a:lstStyle/>
          <a:p>
            <a:r>
              <a:rPr lang="en-US" dirty="0" smtClean="0"/>
              <a:t>North America includes Canada, USA, and Mexico</a:t>
            </a:r>
          </a:p>
          <a:p>
            <a:r>
              <a:rPr lang="en-US" dirty="0" smtClean="0"/>
              <a:t>Economies differ greatly, but trade agreements and movement of goods connect all three</a:t>
            </a:r>
          </a:p>
          <a:p>
            <a:r>
              <a:rPr lang="en-US" dirty="0" smtClean="0"/>
              <a:t>Most citizens in Canada and USA are generally wealthier than those in Mexico</a:t>
            </a:r>
          </a:p>
          <a:p>
            <a:r>
              <a:rPr lang="en-US" dirty="0" smtClean="0"/>
              <a:t>Perspectives on consumerism, economic growth, and quality of life differ in each country</a:t>
            </a:r>
          </a:p>
          <a:p>
            <a:r>
              <a:rPr lang="en-US" dirty="0" smtClean="0"/>
              <a:t>The ability to purchase products that you need and want effects quality of life</a:t>
            </a:r>
            <a:endParaRPr lang="en-US" dirty="0"/>
          </a:p>
        </p:txBody>
      </p:sp>
    </p:spTree>
    <p:extLst>
      <p:ext uri="{BB962C8B-B14F-4D97-AF65-F5344CB8AC3E}">
        <p14:creationId xmlns:p14="http://schemas.microsoft.com/office/powerpoint/2010/main" val="412231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i="1" u="sng" dirty="0" smtClean="0">
                <a:solidFill>
                  <a:srgbClr val="FF0000"/>
                </a:solidFill>
              </a:rPr>
              <a:t>What societal values underlie social programs in Canada and the United States?</a:t>
            </a:r>
            <a:endParaRPr lang="en-US" sz="3200" i="1" u="sng" dirty="0">
              <a:solidFill>
                <a:srgbClr val="FF0000"/>
              </a:solidFill>
            </a:endParaRPr>
          </a:p>
        </p:txBody>
      </p:sp>
      <p:sp>
        <p:nvSpPr>
          <p:cNvPr id="2" name="Content Placeholder 1"/>
          <p:cNvSpPr>
            <a:spLocks noGrp="1"/>
          </p:cNvSpPr>
          <p:nvPr>
            <p:ph idx="1"/>
          </p:nvPr>
        </p:nvSpPr>
        <p:spPr/>
        <p:txBody>
          <a:bodyPr/>
          <a:lstStyle/>
          <a:p>
            <a:r>
              <a:rPr lang="en-US" dirty="0" smtClean="0"/>
              <a:t>Values demonstrate what a person believes in</a:t>
            </a:r>
          </a:p>
          <a:p>
            <a:r>
              <a:rPr lang="en-US" dirty="0" smtClean="0"/>
              <a:t>Different economic structures dictate the different values shown through the social programs provided in each country</a:t>
            </a:r>
          </a:p>
          <a:p>
            <a:r>
              <a:rPr lang="en-US" dirty="0" smtClean="0"/>
              <a:t>Both countries offer social services, but the degree to which they do differ greatly</a:t>
            </a:r>
          </a:p>
          <a:p>
            <a:pPr marL="0" indent="0">
              <a:buNone/>
            </a:pPr>
            <a:endParaRPr lang="en-US" dirty="0" smtClean="0"/>
          </a:p>
        </p:txBody>
      </p:sp>
    </p:spTree>
    <p:extLst>
      <p:ext uri="{BB962C8B-B14F-4D97-AF65-F5344CB8AC3E}">
        <p14:creationId xmlns:p14="http://schemas.microsoft.com/office/powerpoint/2010/main" val="1828864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i="1" u="sng" dirty="0" smtClean="0">
                <a:solidFill>
                  <a:srgbClr val="FF0000"/>
                </a:solidFill>
              </a:rPr>
              <a:t>Cont’d…</a:t>
            </a:r>
            <a:endParaRPr lang="en-US" i="1" u="sng" dirty="0">
              <a:solidFill>
                <a:srgbClr val="FF0000"/>
              </a:solidFill>
            </a:endParaRPr>
          </a:p>
        </p:txBody>
      </p:sp>
      <p:sp>
        <p:nvSpPr>
          <p:cNvPr id="2" name="Content Placeholder 1"/>
          <p:cNvSpPr>
            <a:spLocks noGrp="1"/>
          </p:cNvSpPr>
          <p:nvPr>
            <p:ph idx="1"/>
          </p:nvPr>
        </p:nvSpPr>
        <p:spPr/>
        <p:txBody>
          <a:bodyPr>
            <a:normAutofit fontScale="92500" lnSpcReduction="20000"/>
          </a:bodyPr>
          <a:lstStyle/>
          <a:p>
            <a:r>
              <a:rPr lang="en-US" dirty="0" smtClean="0"/>
              <a:t>Collectivism (Canada) vs. Individualism (USA)</a:t>
            </a:r>
          </a:p>
          <a:p>
            <a:r>
              <a:rPr lang="en-US" dirty="0" smtClean="0"/>
              <a:t>Canada</a:t>
            </a:r>
          </a:p>
          <a:p>
            <a:pPr lvl="1"/>
            <a:r>
              <a:rPr lang="en-US" dirty="0" smtClean="0"/>
              <a:t>All people should have equal access to social services that are deemed essential and that gov’t has responsibility to provide these to those not able to provide themselves (healthcare, pension programs, disability, welfare)</a:t>
            </a:r>
          </a:p>
          <a:p>
            <a:r>
              <a:rPr lang="en-US" dirty="0" smtClean="0"/>
              <a:t>United States</a:t>
            </a:r>
          </a:p>
          <a:p>
            <a:pPr lvl="1"/>
            <a:r>
              <a:rPr lang="en-US" dirty="0" smtClean="0"/>
              <a:t>Only very low income earners qualify for publicly funded healthcare – all others required to pay their own</a:t>
            </a:r>
          </a:p>
          <a:p>
            <a:pPr lvl="1"/>
            <a:r>
              <a:rPr lang="en-US" dirty="0" smtClean="0"/>
              <a:t>Not automatic pension program</a:t>
            </a:r>
          </a:p>
        </p:txBody>
      </p:sp>
    </p:spTree>
    <p:extLst>
      <p:ext uri="{BB962C8B-B14F-4D97-AF65-F5344CB8AC3E}">
        <p14:creationId xmlns:p14="http://schemas.microsoft.com/office/powerpoint/2010/main" val="2825228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TotalTime>
  <Words>2984</Words>
  <Application>Microsoft Office PowerPoint</Application>
  <PresentationFormat>On-screen Show (4:3)</PresentationFormat>
  <Paragraphs>242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Grade 9 Social Studies</vt:lpstr>
      <vt:lpstr> What are the indicators of ‘Quality of Life’?</vt:lpstr>
      <vt:lpstr>How does individual consumer behaviour impact quality of life?</vt:lpstr>
      <vt:lpstr>How does marketing impact consumerism?</vt:lpstr>
      <vt:lpstr>How does consumerism provide opportunities for and limitations of impacting quality of life?</vt:lpstr>
      <vt:lpstr>How is consumerism used as a power of the collective?</vt:lpstr>
      <vt:lpstr>To what extent do perspectives regarding consumerism, economic growth, and quality of life differ regionally in North America</vt:lpstr>
      <vt:lpstr>What societal values underlie social programs in Canada and the United States?</vt:lpstr>
      <vt:lpstr>Cont’d…</vt:lpstr>
      <vt:lpstr>Example Questions</vt:lpstr>
      <vt:lpstr>Example Questions</vt:lpstr>
      <vt:lpstr>All four of the given statements call for…</vt:lpstr>
      <vt:lpstr>What statement about marketing is the cartoonist trying to make?</vt:lpstr>
      <vt:lpstr>The two values that contribute to the existence of social programs are…</vt:lpstr>
      <vt:lpstr>The two values that would be considered important in a market economy, such as the one in the United States, are…</vt:lpstr>
      <vt:lpstr>Sources for Question</vt:lpstr>
      <vt:lpstr>Source for Questions</vt:lpstr>
      <vt:lpstr>Use the four sources to answer the next 3 questions</vt:lpstr>
      <vt:lpstr>PowerPoint Presentation</vt:lpstr>
      <vt:lpstr>PowerPoint Presentation</vt:lpstr>
      <vt:lpstr>PowerPoint Presentation</vt:lpstr>
      <vt:lpstr>Sources for Questions…</vt:lpstr>
      <vt:lpstr>Sources Cont’d…</vt:lpstr>
      <vt:lpstr>PowerPoint Presentation</vt:lpstr>
      <vt:lpstr>Questions based on Scenarios…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 9 Social Studies</dc:title>
  <dc:creator>Windows User</dc:creator>
  <cp:lastModifiedBy>Windows User</cp:lastModifiedBy>
  <cp:revision>19</cp:revision>
  <dcterms:created xsi:type="dcterms:W3CDTF">2015-06-02T13:36:41Z</dcterms:created>
  <dcterms:modified xsi:type="dcterms:W3CDTF">2015-06-03T15:01:16Z</dcterms:modified>
</cp:coreProperties>
</file>