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0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2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7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8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6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59B2-FC1D-4262-946F-0E4983247B5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6702-4320-4CBC-8F6F-EB723203E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Grade 9 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Unit 2 Review</a:t>
            </a:r>
          </a:p>
          <a:p>
            <a:pPr algn="l"/>
            <a:r>
              <a:rPr lang="en-US" dirty="0" smtClean="0"/>
              <a:t>9.2.4 Compare and contrast the principles and practices of market and mixed economies.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9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has more publicly owned companies (Crown Corporations)</a:t>
            </a:r>
          </a:p>
          <a:p>
            <a:r>
              <a:rPr lang="en-US" dirty="0" smtClean="0"/>
              <a:t>These companies are owned by the gov’t to protect and promote economy, sovereignty, and cultural identity</a:t>
            </a:r>
          </a:p>
          <a:p>
            <a:r>
              <a:rPr lang="en-US" dirty="0" smtClean="0"/>
              <a:t>Examples; Canadian Broadcasting Company (CBC), Bank of Canada, Royal Canadian Mint and Via Rail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30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How do the economic systems of Canada and the USA differ in answering the basic economic question of scarcity?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Scarcity is an economic condition in which people and society have unlimited wants and needs, but there are limited resources (land, </a:t>
            </a:r>
            <a:r>
              <a:rPr lang="en-US" dirty="0" err="1" smtClean="0"/>
              <a:t>labour</a:t>
            </a:r>
            <a:r>
              <a:rPr lang="en-US" dirty="0" smtClean="0"/>
              <a:t>, and capital)</a:t>
            </a:r>
          </a:p>
          <a:p>
            <a:r>
              <a:rPr lang="en-US" dirty="0" smtClean="0"/>
              <a:t>Three basic questions dictate the type of economy of a country</a:t>
            </a:r>
          </a:p>
          <a:p>
            <a:pPr lvl="1"/>
            <a:r>
              <a:rPr lang="en-US" dirty="0" smtClean="0"/>
              <a:t>What should be produced?</a:t>
            </a:r>
          </a:p>
          <a:p>
            <a:pPr lvl="1"/>
            <a:r>
              <a:rPr lang="en-US" dirty="0" smtClean="0"/>
              <a:t>How should it be produced?</a:t>
            </a:r>
          </a:p>
          <a:p>
            <a:pPr lvl="1"/>
            <a:r>
              <a:rPr lang="en-US" dirty="0" smtClean="0"/>
              <a:t>Who should have access to the products?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in Canada and the USA the answer to scarcity is through supply and demand</a:t>
            </a:r>
          </a:p>
          <a:p>
            <a:r>
              <a:rPr lang="en-US" dirty="0" smtClean="0"/>
              <a:t>Products in demand will drive the economy and those who can afford will have access</a:t>
            </a:r>
          </a:p>
          <a:p>
            <a:r>
              <a:rPr lang="en-US" dirty="0" smtClean="0"/>
              <a:t>In Canada, some products are deemed essential and the gov’t may outright regulate the production and distribution so that all citizens have access</a:t>
            </a:r>
          </a:p>
        </p:txBody>
      </p:sp>
    </p:spTree>
    <p:extLst>
      <p:ext uri="{BB962C8B-B14F-4D97-AF65-F5344CB8AC3E}">
        <p14:creationId xmlns:p14="http://schemas.microsoft.com/office/powerpoint/2010/main" val="2619261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In a market economy, the main duty of the government is to…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066800"/>
            <a:ext cx="4040188" cy="2133600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en-US" sz="1800" dirty="0" smtClean="0"/>
              <a:t>Provide services for the poor</a:t>
            </a:r>
          </a:p>
          <a:p>
            <a:pPr marL="457200" indent="-457200">
              <a:buAutoNum type="alphaUcParenR"/>
            </a:pPr>
            <a:r>
              <a:rPr lang="en-US" sz="1800" dirty="0" smtClean="0"/>
              <a:t>Prevent the creation of monopolies</a:t>
            </a:r>
          </a:p>
          <a:p>
            <a:pPr marL="457200" indent="-457200">
              <a:buAutoNum type="alphaUcParenR"/>
            </a:pPr>
            <a:r>
              <a:rPr lang="en-US" sz="1800" dirty="0" smtClean="0"/>
              <a:t>Establish appropriate environmental standards</a:t>
            </a:r>
          </a:p>
          <a:p>
            <a:pPr marL="457200" indent="-457200">
              <a:buAutoNum type="alphaUcParenR"/>
            </a:pPr>
            <a:r>
              <a:rPr lang="en-US" sz="1800" dirty="0" smtClean="0"/>
              <a:t>Allow the economy to operate with a minimum of regulation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639762"/>
          </a:xfrm>
        </p:spPr>
        <p:txBody>
          <a:bodyPr>
            <a:noAutofit/>
          </a:bodyPr>
          <a:lstStyle/>
          <a:p>
            <a:r>
              <a:rPr lang="en-US" sz="2000" b="0" i="1" dirty="0" smtClean="0">
                <a:solidFill>
                  <a:srgbClr val="FF0000"/>
                </a:solidFill>
              </a:rPr>
              <a:t>The role of the consumer in a private enterprise economy is to…</a:t>
            </a:r>
            <a:endParaRPr lang="en-US" sz="2000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143000"/>
            <a:ext cx="4041775" cy="2286000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en-US" sz="1800" dirty="0" smtClean="0"/>
              <a:t>Provide the demand for products in order to stimulate the economy</a:t>
            </a:r>
          </a:p>
          <a:p>
            <a:pPr marL="457200" indent="-457200">
              <a:buAutoNum type="alphaUcParenR"/>
            </a:pPr>
            <a:r>
              <a:rPr lang="en-US" sz="1800" dirty="0" smtClean="0"/>
              <a:t>Make sure that levels of competition are maintained</a:t>
            </a:r>
          </a:p>
          <a:p>
            <a:pPr marL="457200" indent="-457200">
              <a:buAutoNum type="alphaUcParenR"/>
            </a:pPr>
            <a:r>
              <a:rPr lang="en-US" sz="1800" dirty="0" smtClean="0"/>
              <a:t>Ensure that consumer goods are of good quality</a:t>
            </a:r>
          </a:p>
          <a:p>
            <a:pPr marL="457200" indent="-457200">
              <a:buAutoNum type="alphaUcParenR"/>
            </a:pPr>
            <a:r>
              <a:rPr lang="en-US" sz="1800" dirty="0" smtClean="0"/>
              <a:t>Regulate levels of production</a:t>
            </a:r>
            <a:endParaRPr lang="en-US" sz="18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04800" y="3352800"/>
            <a:ext cx="4040188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 smtClean="0">
                <a:solidFill>
                  <a:srgbClr val="FF0000"/>
                </a:solidFill>
              </a:rPr>
              <a:t>The government of a mixed economy would most likely respond to increasing levels of unemployment by…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24400" y="3581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 smtClean="0">
                <a:solidFill>
                  <a:srgbClr val="FF0000"/>
                </a:solidFill>
              </a:rPr>
              <a:t>The main purpose of the government in a model free market economy is to…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4248871"/>
            <a:ext cx="4040188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Attempting to balance the budget by cutting back government spending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Increasing spending on social programs and public works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Increasing taxes and raising interest rates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Offer financial support to unemployed and low-income citizens</a:t>
            </a:r>
            <a:endParaRPr lang="en-US" sz="1800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724400" y="4262726"/>
            <a:ext cx="4040188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Pass laws to protect private property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Place tariffs on inexpensive foreign goods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Use the taxation system to create income equality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sz="1800" dirty="0" smtClean="0"/>
              <a:t>Offer financial support to unemployed and low-income citizens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499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1143000"/>
          </a:xfrm>
        </p:spPr>
        <p:txBody>
          <a:bodyPr>
            <a:normAutofit fontScale="925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In the Canadian mixed economy, there is a significant level of government ownership of…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68525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Retail stores</a:t>
            </a:r>
          </a:p>
          <a:p>
            <a:pPr marL="457200" indent="-457200">
              <a:buAutoNum type="alphaUcParenR"/>
            </a:pPr>
            <a:r>
              <a:rPr lang="en-US" dirty="0" smtClean="0"/>
              <a:t>Alcohol production</a:t>
            </a:r>
          </a:p>
          <a:p>
            <a:pPr marL="457200" indent="-457200">
              <a:buAutoNum type="alphaUcParenR"/>
            </a:pPr>
            <a:r>
              <a:rPr lang="en-US" dirty="0" smtClean="0"/>
              <a:t>Health care facilities</a:t>
            </a:r>
          </a:p>
          <a:p>
            <a:pPr marL="457200" indent="-457200">
              <a:buAutoNum type="alphaUcParenR"/>
            </a:pPr>
            <a:r>
              <a:rPr lang="en-US" dirty="0" smtClean="0"/>
              <a:t>Manufacturing production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609600"/>
            <a:ext cx="4041775" cy="1295400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Each of the following economic actions are taken by both the Untied States and Canadian governments except…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591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The provision of social services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encouragement of competition in the market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promotion of private ownership in most sectors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provision of publicly owned and universal health care</a:t>
            </a:r>
          </a:p>
        </p:txBody>
      </p:sp>
    </p:spTree>
    <p:extLst>
      <p:ext uri="{BB962C8B-B14F-4D97-AF65-F5344CB8AC3E}">
        <p14:creationId xmlns:p14="http://schemas.microsoft.com/office/powerpoint/2010/main" val="2497539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4040188" cy="914400"/>
          </a:xfrm>
        </p:spPr>
        <p:txBody>
          <a:bodyPr>
            <a:normAutofit fontScale="85000" lnSpcReduction="1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government actions is most characteristic of a mixed economy?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The government allows supply and demand to control the price of both </a:t>
            </a:r>
            <a:r>
              <a:rPr lang="en-US" dirty="0" err="1" smtClean="0"/>
              <a:t>labour</a:t>
            </a:r>
            <a:r>
              <a:rPr lang="en-US" dirty="0" smtClean="0"/>
              <a:t> and goods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government establishes a minimum wage but does not regulate the price of goods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government regulates both the supply and demand and the wages workers are paid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government regulates wages and prices of goods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618" y="1828800"/>
            <a:ext cx="4041775" cy="838200"/>
          </a:xfrm>
        </p:spPr>
        <p:txBody>
          <a:bodyPr>
            <a:normAutofit fontScale="850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The question mark in the given equation could be replaced with the term…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1"/>
            <a:ext cx="4041775" cy="20574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Supply and demand</a:t>
            </a:r>
          </a:p>
          <a:p>
            <a:pPr marL="457200" indent="-457200">
              <a:buAutoNum type="alphaUcParenR"/>
            </a:pPr>
            <a:r>
              <a:rPr lang="en-US" dirty="0" smtClean="0"/>
              <a:t>Opportunity cost</a:t>
            </a:r>
          </a:p>
          <a:p>
            <a:pPr marL="457200" indent="-457200">
              <a:buAutoNum type="alphaUcParenR"/>
            </a:pPr>
            <a:r>
              <a:rPr lang="en-US" dirty="0" smtClean="0"/>
              <a:t>Consumerism</a:t>
            </a:r>
          </a:p>
          <a:p>
            <a:pPr marL="457200" indent="-457200">
              <a:buAutoNum type="alphaUcParenR"/>
            </a:pPr>
            <a:r>
              <a:rPr lang="en-US" dirty="0" smtClean="0"/>
              <a:t>Scarcity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683613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Source </a:t>
            </a:r>
          </a:p>
          <a:p>
            <a:r>
              <a:rPr lang="en-US" dirty="0" smtClean="0"/>
              <a:t>Unlimited wants/needs + limited resources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0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What are the principles of a ‘market economy’?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 decisions about production and prices are based on supply and demand with very little or no government intervention</a:t>
            </a:r>
          </a:p>
          <a:p>
            <a:r>
              <a:rPr lang="en-US" dirty="0" smtClean="0"/>
              <a:t>Principles include; competition, private ownership, efficiency, consumer sovereignty, self-interest</a:t>
            </a:r>
          </a:p>
          <a:p>
            <a:r>
              <a:rPr lang="en-US" dirty="0" smtClean="0"/>
              <a:t>People are responsible for their own economic and social well-being</a:t>
            </a:r>
          </a:p>
          <a:p>
            <a:r>
              <a:rPr lang="en-US" dirty="0" smtClean="0"/>
              <a:t>Consumers drive the production and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3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For what reasons do governments intervene in a market economy?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involvement is extremely limited</a:t>
            </a:r>
          </a:p>
          <a:p>
            <a:r>
              <a:rPr lang="en-US" dirty="0" smtClean="0"/>
              <a:t>Sometime gov’t intervenes to protect consumers through law (ensures competition and eliminate price fixing)</a:t>
            </a:r>
          </a:p>
          <a:p>
            <a:r>
              <a:rPr lang="en-US" dirty="0" smtClean="0"/>
              <a:t>Intervene to ensure businesses adhere to minimum ethical practices (</a:t>
            </a:r>
            <a:r>
              <a:rPr lang="en-US" dirty="0" err="1" smtClean="0"/>
              <a:t>labour</a:t>
            </a:r>
            <a:r>
              <a:rPr lang="en-US" dirty="0" smtClean="0"/>
              <a:t> laws and environmental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5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For what reason is Canada viewed as having a ‘mixed economy’?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economy in which private ownership and competition are very important</a:t>
            </a:r>
          </a:p>
          <a:p>
            <a:r>
              <a:rPr lang="en-US" dirty="0" smtClean="0"/>
              <a:t>Government is more heavily involved</a:t>
            </a:r>
          </a:p>
          <a:p>
            <a:r>
              <a:rPr lang="en-US" dirty="0" smtClean="0"/>
              <a:t>Most of economy is privately owned, but gov’t does have ownership of some industries deemed essential to the country</a:t>
            </a:r>
          </a:p>
          <a:p>
            <a:r>
              <a:rPr lang="en-US" dirty="0" smtClean="0"/>
              <a:t>Gov’t has more regulations on businesses</a:t>
            </a:r>
          </a:p>
          <a:p>
            <a:r>
              <a:rPr lang="en-US" dirty="0" smtClean="0"/>
              <a:t>Supply and demand are not the only deciding factors of production and pricing</a:t>
            </a:r>
          </a:p>
          <a:p>
            <a:r>
              <a:rPr lang="en-US" dirty="0" smtClean="0"/>
              <a:t>Gov’t provides services such as welfare, pensions and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6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What is the role of the consumer in market and mixed economies?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Largest driving force of production of goods</a:t>
            </a:r>
          </a:p>
          <a:p>
            <a:r>
              <a:rPr lang="en-US" dirty="0" smtClean="0"/>
              <a:t>Companies will produce what they know they can sell</a:t>
            </a:r>
          </a:p>
          <a:p>
            <a:r>
              <a:rPr lang="en-US" dirty="0" smtClean="0"/>
              <a:t>Consumer ‘sovereignty’</a:t>
            </a:r>
          </a:p>
          <a:p>
            <a:r>
              <a:rPr lang="en-US" dirty="0" smtClean="0"/>
              <a:t>Drives competition to ensure quality and price are balanced</a:t>
            </a:r>
          </a:p>
          <a:p>
            <a:r>
              <a:rPr lang="en-US" dirty="0" smtClean="0"/>
              <a:t>Consumers can refuse to support a company known to abuse </a:t>
            </a:r>
            <a:r>
              <a:rPr lang="en-US" dirty="0" err="1" smtClean="0"/>
              <a:t>labourers</a:t>
            </a:r>
            <a:r>
              <a:rPr lang="en-US" dirty="0" smtClean="0"/>
              <a:t> or not adhere to environmental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9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u="sng" dirty="0" smtClean="0">
                <a:solidFill>
                  <a:srgbClr val="FF0000"/>
                </a:solidFill>
              </a:rPr>
              <a:t>To what extent do consumer actions reflect individual and collective identity?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/>
          <a:lstStyle/>
          <a:p>
            <a:r>
              <a:rPr lang="en-US" dirty="0" smtClean="0"/>
              <a:t>Identity can be reflected through the types of products a person decides to buy</a:t>
            </a:r>
          </a:p>
          <a:p>
            <a:r>
              <a:rPr lang="en-US" dirty="0" smtClean="0"/>
              <a:t>Consumer choices reflect his/her values</a:t>
            </a:r>
          </a:p>
          <a:p>
            <a:r>
              <a:rPr lang="en-US" dirty="0" smtClean="0"/>
              <a:t>Collective identity can be reflected in the same way if a group of people make specific choices about what to purchase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9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u="sng" dirty="0" smtClean="0">
                <a:solidFill>
                  <a:srgbClr val="FF0000"/>
                </a:solidFill>
              </a:rPr>
              <a:t>How has the emergence of </a:t>
            </a:r>
            <a:r>
              <a:rPr lang="en-US" sz="3600" i="1" u="sng" dirty="0" err="1" smtClean="0">
                <a:solidFill>
                  <a:srgbClr val="FF0000"/>
                </a:solidFill>
              </a:rPr>
              <a:t>labour</a:t>
            </a:r>
            <a:r>
              <a:rPr lang="en-US" sz="3600" i="1" u="sng" dirty="0" smtClean="0">
                <a:solidFill>
                  <a:srgbClr val="FF0000"/>
                </a:solidFill>
              </a:rPr>
              <a:t> unions impacted market and mixed economies?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Labour</a:t>
            </a:r>
            <a:r>
              <a:rPr lang="en-US" dirty="0" smtClean="0"/>
              <a:t> Union is a group that operates to protect and promote the rights of workers</a:t>
            </a:r>
          </a:p>
          <a:p>
            <a:r>
              <a:rPr lang="en-US" dirty="0" smtClean="0"/>
              <a:t>Late 1800s they addressed difficult working conditions, long hours, and poor pay</a:t>
            </a:r>
          </a:p>
          <a:p>
            <a:r>
              <a:rPr lang="en-US" dirty="0" smtClean="0"/>
              <a:t>Industries must ensure policies and practice coincide with union expectations</a:t>
            </a:r>
          </a:p>
          <a:p>
            <a:r>
              <a:rPr lang="en-US" dirty="0" smtClean="0"/>
              <a:t>In Canada, unions have led to legislation changes</a:t>
            </a:r>
          </a:p>
          <a:p>
            <a:r>
              <a:rPr lang="en-US" dirty="0" smtClean="0"/>
              <a:t>Market economies believe that unions have a negative effect on the economy – foreign </a:t>
            </a:r>
            <a:r>
              <a:rPr lang="en-US" dirty="0" err="1" smtClean="0"/>
              <a:t>labour</a:t>
            </a:r>
            <a:r>
              <a:rPr lang="en-US" dirty="0" smtClean="0"/>
              <a:t> is cheaper</a:t>
            </a:r>
          </a:p>
          <a:p>
            <a:r>
              <a:rPr lang="en-US" dirty="0" smtClean="0"/>
              <a:t>Unions can exercise their right to strike, disrupting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8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What are some similarities and differences in the way governments in Canada and the USA intervene in the economy?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economy is privately owned in both countries</a:t>
            </a:r>
          </a:p>
          <a:p>
            <a:r>
              <a:rPr lang="en-US" dirty="0" smtClean="0"/>
              <a:t>Gov’t passes law to protect consumers and competition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labour</a:t>
            </a:r>
            <a:r>
              <a:rPr lang="en-US" dirty="0" smtClean="0"/>
              <a:t> and environmental protection standards</a:t>
            </a:r>
          </a:p>
          <a:p>
            <a:r>
              <a:rPr lang="en-US" dirty="0" smtClean="0"/>
              <a:t>Both governments provide some form of social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0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extent of their involvement differs</a:t>
            </a:r>
          </a:p>
          <a:p>
            <a:r>
              <a:rPr lang="en-US" dirty="0" smtClean="0"/>
              <a:t>Canadian social services are considerably more comprehensive with a more access</a:t>
            </a:r>
          </a:p>
          <a:p>
            <a:r>
              <a:rPr lang="en-US" dirty="0" smtClean="0"/>
              <a:t>USA social services are smaller with limited access</a:t>
            </a:r>
          </a:p>
          <a:p>
            <a:r>
              <a:rPr lang="en-US" dirty="0" smtClean="0"/>
              <a:t>Canada deems some services essential and there is no upfront fee (health care)</a:t>
            </a:r>
          </a:p>
          <a:p>
            <a:r>
              <a:rPr lang="en-US" dirty="0" smtClean="0"/>
              <a:t>USA – citizens pay for health services out of pocket or through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0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1036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Grade 9 Social Studies</vt:lpstr>
      <vt:lpstr>What are the principles of a ‘market economy’?</vt:lpstr>
      <vt:lpstr>For what reasons do governments intervene in a market economy?</vt:lpstr>
      <vt:lpstr>For what reason is Canada viewed as having a ‘mixed economy’?</vt:lpstr>
      <vt:lpstr>What is the role of the consumer in market and mixed economies?</vt:lpstr>
      <vt:lpstr>To what extent do consumer actions reflect individual and collective identity?</vt:lpstr>
      <vt:lpstr>How has the emergence of labour unions impacted market and mixed economies?</vt:lpstr>
      <vt:lpstr>What are some similarities and differences in the way governments in Canada and the USA intervene in the economy?</vt:lpstr>
      <vt:lpstr>Cont’d…</vt:lpstr>
      <vt:lpstr>Cont’d…</vt:lpstr>
      <vt:lpstr>How do the economic systems of Canada and the USA differ in answering the basic economic question of scarcity?</vt:lpstr>
      <vt:lpstr>Cont’d…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 Social Studies</dc:title>
  <dc:creator>Windows User</dc:creator>
  <cp:lastModifiedBy>Windows User</cp:lastModifiedBy>
  <cp:revision>6</cp:revision>
  <dcterms:created xsi:type="dcterms:W3CDTF">2015-06-03T15:01:24Z</dcterms:created>
  <dcterms:modified xsi:type="dcterms:W3CDTF">2015-06-03T15:50:05Z</dcterms:modified>
</cp:coreProperties>
</file>