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8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8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1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2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7B74-9699-4A04-9154-6E3049FD4E3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55E9-C936-49CA-AAA2-9096B443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Unit 4 Review</a:t>
            </a:r>
          </a:p>
          <a:p>
            <a:pPr algn="l"/>
            <a:r>
              <a:rPr lang="en-US" dirty="0" smtClean="0"/>
              <a:t>9.1.8 Assess, critically, how legislative processes attempt to address emerging issues of immigration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2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How is the implementation of immigration policies in Quebec an attempt to strengthen the French language in North America?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Canada-Quebec Accord was signed in 1991</a:t>
            </a:r>
          </a:p>
          <a:p>
            <a:r>
              <a:rPr lang="en-US" dirty="0" smtClean="0"/>
              <a:t>Allows Quebec to choose French-speaking immigrants from around the world (federal gov’t actually clears applicants)</a:t>
            </a:r>
          </a:p>
          <a:p>
            <a:r>
              <a:rPr lang="en-US" dirty="0" smtClean="0"/>
              <a:t>Allows Quebec to insist that immigrants settling in the province send their children to French schools or enroll in French programs</a:t>
            </a:r>
          </a:p>
          <a:p>
            <a:r>
              <a:rPr lang="en-US" dirty="0" smtClean="0"/>
              <a:t>Policy has increased number of French-speaking immigrants coming to Canada and helped preserve and promote Francophone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3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What is the relationship between immigration policies in Canada and the Rights guaranteed in the Canadian Charter of Rights and Freedoms?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People seeking immigration to Canada have more rights than they did before 1982</a:t>
            </a:r>
          </a:p>
          <a:p>
            <a:r>
              <a:rPr lang="en-US" dirty="0" smtClean="0"/>
              <a:t>Supreme Court states that rights guaranteed in Charter apply to all people physically living in Canada</a:t>
            </a:r>
          </a:p>
          <a:p>
            <a:r>
              <a:rPr lang="en-US" dirty="0" smtClean="0"/>
              <a:t>Any immigrant on Canadian soil is protected</a:t>
            </a:r>
          </a:p>
          <a:p>
            <a:r>
              <a:rPr lang="en-US" dirty="0" smtClean="0"/>
              <a:t>If immigrant application is denied, they have right to remain in Canada until after trial</a:t>
            </a:r>
          </a:p>
          <a:p>
            <a:r>
              <a:rPr lang="en-US" dirty="0" smtClean="0"/>
              <a:t>For those seeking refugee status, the gov’t will provide necessities until decision is made</a:t>
            </a:r>
          </a:p>
          <a:p>
            <a:r>
              <a:rPr lang="en-US" dirty="0" smtClean="0"/>
              <a:t>i.e. Singh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47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To what extent does Canada benefit from immigration?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Stronger economy as a result of more workers for companies and a larger market</a:t>
            </a:r>
          </a:p>
          <a:p>
            <a:r>
              <a:rPr lang="en-US" dirty="0" smtClean="0"/>
              <a:t>Major part of Canada’s identity is multicultural makeup and immigration solidifies this</a:t>
            </a:r>
          </a:p>
          <a:p>
            <a:r>
              <a:rPr lang="en-US" dirty="0" smtClean="0"/>
              <a:t>Canada is a world stage – a welcoming country</a:t>
            </a:r>
          </a:p>
        </p:txBody>
      </p:sp>
    </p:spTree>
    <p:extLst>
      <p:ext uri="{BB962C8B-B14F-4D97-AF65-F5344CB8AC3E}">
        <p14:creationId xmlns:p14="http://schemas.microsoft.com/office/powerpoint/2010/main" val="373256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914400"/>
          </a:xfrm>
        </p:spPr>
        <p:txBody>
          <a:bodyPr>
            <a:normAutofit fontScale="6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scenarios is an example of Canada using immigration as a means of expressing its views on human rights?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395128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Allowing the immigration of  a woman from Germany with skills in the computer programming industry.</a:t>
            </a:r>
          </a:p>
          <a:p>
            <a:pPr marL="457200" indent="-457200">
              <a:buAutoNum type="alphaUcParenR"/>
            </a:pPr>
            <a:r>
              <a:rPr lang="en-US" dirty="0" smtClean="0"/>
              <a:t>Preventing the immigration of a man who has served time in jail for theft in South Africa.</a:t>
            </a:r>
          </a:p>
          <a:p>
            <a:pPr marL="457200" indent="-457200">
              <a:buAutoNum type="alphaUcParenR"/>
            </a:pPr>
            <a:r>
              <a:rPr lang="en-US" dirty="0" smtClean="0"/>
              <a:t>Allowing the immigration of a man who practices a religion that is illegal in Cuba.</a:t>
            </a:r>
          </a:p>
          <a:p>
            <a:pPr marL="457200" indent="-457200">
              <a:buAutoNum type="alphaUcParenR"/>
            </a:pPr>
            <a:r>
              <a:rPr lang="en-US" dirty="0" smtClean="0"/>
              <a:t>Preventing the immigration of a woman with ties to a terrorist organization in Syria.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8600"/>
            <a:ext cx="4041775" cy="1066800"/>
          </a:xfrm>
        </p:spPr>
        <p:txBody>
          <a:bodyPr>
            <a:normAutofit fontScale="6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Although Canada’s immigration laws state that a person may be denied entry to the country if their health poses too much of a burden for the health system, which of the following potential immigrants may be exempted from this rule?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600200"/>
            <a:ext cx="4041775" cy="3951288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A woman from Sudan fleeing a civil war.</a:t>
            </a:r>
          </a:p>
          <a:p>
            <a:pPr marL="457200" indent="-457200">
              <a:buAutoNum type="alphaUcParenR"/>
            </a:pPr>
            <a:r>
              <a:rPr lang="en-US" dirty="0" smtClean="0"/>
              <a:t>A man from China who works as a courier.</a:t>
            </a:r>
          </a:p>
          <a:p>
            <a:pPr marL="457200" indent="-457200">
              <a:buAutoNum type="alphaUcParenR"/>
            </a:pPr>
            <a:r>
              <a:rPr lang="en-US" dirty="0" smtClean="0"/>
              <a:t>A doctor from France with no family in Canada.</a:t>
            </a:r>
          </a:p>
          <a:p>
            <a:pPr marL="457200" indent="-457200">
              <a:buAutoNum type="alphaUcParenR"/>
            </a:pPr>
            <a:r>
              <a:rPr lang="en-US" dirty="0" smtClean="0"/>
              <a:t>An engineer from Mexico who has a job arranged in Toronto.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6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990600"/>
          </a:xfrm>
        </p:spPr>
        <p:txBody>
          <a:bodyPr>
            <a:normAutofit fontScale="6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In 2005, which of the following groups of Canadians called on the Canadian government to freeze immigration to Canada until issues in its community were addressed?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19050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Anglophones</a:t>
            </a:r>
          </a:p>
          <a:p>
            <a:pPr marL="457200" indent="-457200">
              <a:buAutoNum type="alphaUcParenR"/>
            </a:pPr>
            <a:r>
              <a:rPr lang="en-US" dirty="0" smtClean="0"/>
              <a:t>First Nations</a:t>
            </a:r>
          </a:p>
          <a:p>
            <a:pPr marL="457200" indent="-457200">
              <a:buAutoNum type="alphaUcParenR"/>
            </a:pPr>
            <a:r>
              <a:rPr lang="en-US" dirty="0" err="1" smtClean="0"/>
              <a:t>Francophones</a:t>
            </a:r>
            <a:endParaRPr lang="en-US" dirty="0" smtClean="0"/>
          </a:p>
          <a:p>
            <a:pPr marL="457200" indent="-457200">
              <a:buAutoNum type="alphaUcParenR"/>
            </a:pPr>
            <a:r>
              <a:rPr lang="en-US" dirty="0" smtClean="0"/>
              <a:t>New Canadians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81000"/>
            <a:ext cx="4041775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statements regarding immigration rights in Canada and the Canadian Charter of Rights and Freedoms is true?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32766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Only immigrants seeking refugee status are protected by the Charter.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There is a separate section of the Charter related to the rights of immigrants in Canada.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rights listed in the Charter apply to immigrants as soon as they are on Canadian soil.</a:t>
            </a:r>
          </a:p>
          <a:p>
            <a:pPr marL="457200" indent="-457200">
              <a:buAutoNum type="alphaUcParenR"/>
            </a:pPr>
            <a:r>
              <a:rPr lang="en-US" dirty="0" smtClean="0"/>
              <a:t>Immigrants to Canada are protected by the Charter only after they have become citizens.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1000" y="3581400"/>
            <a:ext cx="4040188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Which of the following rights and freedoms from the Charter of Rights and Freedoms does not apply to people living in Canada who are not citizens?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81000" y="4876800"/>
            <a:ext cx="8153400" cy="1606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Freedom of assembly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enter, remain in, and leave Canada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If convicted of an offense, the right to an expedient trial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be secure from unreasonable search and seizure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68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990600"/>
          </a:xfrm>
        </p:spPr>
        <p:txBody>
          <a:bodyPr>
            <a:normAutofit fontScale="700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provinces most strongly believes that language is of particular importance in immigration approval?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63725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Alberta</a:t>
            </a:r>
          </a:p>
          <a:p>
            <a:pPr marL="457200" indent="-457200">
              <a:buAutoNum type="alphaUcParenR"/>
            </a:pPr>
            <a:r>
              <a:rPr lang="en-US" dirty="0" smtClean="0"/>
              <a:t>Ontario</a:t>
            </a:r>
          </a:p>
          <a:p>
            <a:pPr marL="457200" indent="-457200">
              <a:buAutoNum type="alphaUcParenR"/>
            </a:pPr>
            <a:r>
              <a:rPr lang="en-US" dirty="0" smtClean="0"/>
              <a:t>Quebec</a:t>
            </a:r>
          </a:p>
          <a:p>
            <a:pPr marL="457200" indent="-457200">
              <a:buAutoNum type="alphaUcParenR"/>
            </a:pPr>
            <a:r>
              <a:rPr lang="en-US" dirty="0" smtClean="0"/>
              <a:t>New Brunswick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533400"/>
            <a:ext cx="4041775" cy="868362"/>
          </a:xfrm>
        </p:spPr>
        <p:txBody>
          <a:bodyPr>
            <a:normAutofit fontScale="700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During which of the following situations would Canada most likely increase the number of immigrants its accepts?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041775" cy="29718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Canada is involved in a war</a:t>
            </a:r>
          </a:p>
          <a:p>
            <a:pPr marL="457200" indent="-457200">
              <a:buAutoNum type="alphaUcParenR"/>
            </a:pPr>
            <a:r>
              <a:rPr lang="en-US" dirty="0" smtClean="0"/>
              <a:t>Canada’s economy is in a boom</a:t>
            </a:r>
          </a:p>
          <a:p>
            <a:pPr marL="457200" indent="-457200">
              <a:buAutoNum type="alphaUcParenR"/>
            </a:pPr>
            <a:r>
              <a:rPr lang="en-US" dirty="0" smtClean="0"/>
              <a:t>Canada’s economy is in recession</a:t>
            </a:r>
          </a:p>
          <a:p>
            <a:pPr marL="457200" indent="-457200">
              <a:buAutoNum type="alphaUcParenR"/>
            </a:pPr>
            <a:r>
              <a:rPr lang="en-US" dirty="0" smtClean="0"/>
              <a:t>Canada is facing a natural disaster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3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What factors influence immigration policies in Canada?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Immigration is when people leave their homes to go and live in another country</a:t>
            </a:r>
          </a:p>
          <a:p>
            <a:r>
              <a:rPr lang="en-US" dirty="0" smtClean="0"/>
              <a:t>Canadian gov’t makes sure people who come will be good for Canada and people already living here</a:t>
            </a:r>
          </a:p>
          <a:p>
            <a:r>
              <a:rPr lang="en-US" dirty="0" smtClean="0"/>
              <a:t>Gov’t makes policies about who is and is not allowed in Canada</a:t>
            </a:r>
          </a:p>
          <a:p>
            <a:r>
              <a:rPr lang="en-US" dirty="0" smtClean="0"/>
              <a:t>They are economic, politics, health, and Security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9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Economics…</a:t>
            </a:r>
          </a:p>
          <a:p>
            <a:pPr lvl="1"/>
            <a:r>
              <a:rPr lang="en-US" dirty="0" smtClean="0"/>
              <a:t>People who have skills and knowledge who would benefit Canada’s economy are considered desirable</a:t>
            </a:r>
          </a:p>
          <a:p>
            <a:pPr lvl="1"/>
            <a:r>
              <a:rPr lang="en-US" dirty="0" smtClean="0"/>
              <a:t>As are people who have already been offered jobs</a:t>
            </a:r>
          </a:p>
          <a:p>
            <a:pPr lvl="1"/>
            <a:r>
              <a:rPr lang="en-US" dirty="0" smtClean="0"/>
              <a:t>They will contribute to the economy immediately</a:t>
            </a:r>
          </a:p>
          <a:p>
            <a:pPr lvl="1"/>
            <a:r>
              <a:rPr lang="en-US" dirty="0" smtClean="0"/>
              <a:t>Gov’t also knows that population growth can help boost an economy</a:t>
            </a:r>
          </a:p>
          <a:p>
            <a:pPr lvl="1"/>
            <a:r>
              <a:rPr lang="en-US" dirty="0" smtClean="0"/>
              <a:t>Canada’s accepts more ‘economic immigrants’ than any other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8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Politics…</a:t>
            </a:r>
          </a:p>
          <a:p>
            <a:pPr lvl="1"/>
            <a:r>
              <a:rPr lang="en-US" dirty="0" smtClean="0"/>
              <a:t>In some countries, people are persecuted as a result of their political or religious beliefs</a:t>
            </a:r>
          </a:p>
          <a:p>
            <a:pPr lvl="1"/>
            <a:r>
              <a:rPr lang="en-US" dirty="0" smtClean="0"/>
              <a:t>These people can come to Canada as refugees</a:t>
            </a:r>
          </a:p>
          <a:p>
            <a:pPr lvl="1"/>
            <a:r>
              <a:rPr lang="en-US" dirty="0" smtClean="0"/>
              <a:t>This make international political statements that Canada will not condone human right violations</a:t>
            </a:r>
          </a:p>
          <a:p>
            <a:pPr lvl="1"/>
            <a:r>
              <a:rPr lang="en-US" dirty="0" smtClean="0"/>
              <a:t>Canada’s political parties all have different views on immigration which can affect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Health…</a:t>
            </a:r>
          </a:p>
          <a:p>
            <a:pPr lvl="1"/>
            <a:r>
              <a:rPr lang="en-US" dirty="0" smtClean="0"/>
              <a:t>A factor the gov’t considers when receiving applications for immigration</a:t>
            </a:r>
          </a:p>
          <a:p>
            <a:pPr lvl="1"/>
            <a:r>
              <a:rPr lang="en-US" dirty="0" smtClean="0"/>
              <a:t>Except for those immigrating under refugee or family status, a person may be refused entry if he or she has a dangerous contagious disease or one that would put strain on Canada’s health care system (AIDS, SARS, Bird Flu, etc.)</a:t>
            </a:r>
          </a:p>
          <a:p>
            <a:pPr lvl="1"/>
            <a:r>
              <a:rPr lang="en-US" dirty="0" smtClean="0"/>
              <a:t>Some mental health conditions may also be reason to restrict a person’s access to Canada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3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Security…</a:t>
            </a:r>
          </a:p>
          <a:p>
            <a:pPr lvl="1"/>
            <a:r>
              <a:rPr lang="en-US" dirty="0" smtClean="0"/>
              <a:t>Security of the nation and people living in Canada is something that governments consider carefully when drafting immigration policies and laws</a:t>
            </a:r>
          </a:p>
          <a:p>
            <a:pPr lvl="1"/>
            <a:r>
              <a:rPr lang="en-US" dirty="0" smtClean="0"/>
              <a:t>Gov’t does not want to allow entry to convicted criminals or people who are engaging in subversive activity</a:t>
            </a:r>
          </a:p>
          <a:p>
            <a:pPr lvl="1"/>
            <a:r>
              <a:rPr lang="en-US" dirty="0" smtClean="0"/>
              <a:t>Since 9/11, these measures have increased as Canada tries to limit terrorist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2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How are changes to Canadian policies on immigration and refugees a reflection of world issues?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Canada’s immigration policies have changed considerably since Confederation</a:t>
            </a:r>
          </a:p>
          <a:p>
            <a:r>
              <a:rPr lang="en-US" dirty="0" smtClean="0"/>
              <a:t>World events and issues have major influence about who is allowed entrance to Canada</a:t>
            </a:r>
          </a:p>
          <a:p>
            <a:r>
              <a:rPr lang="en-US" dirty="0" smtClean="0"/>
              <a:t>9/11 led to the Immigration and Refugee Protection Act in 2002 – preventing people suspected of terrorist </a:t>
            </a:r>
            <a:r>
              <a:rPr lang="en-US" dirty="0" err="1" smtClean="0"/>
              <a:t>acitivies</a:t>
            </a:r>
            <a:endParaRPr lang="en-US" dirty="0" smtClean="0"/>
          </a:p>
          <a:p>
            <a:r>
              <a:rPr lang="en-US" dirty="0" smtClean="0"/>
              <a:t>Through various times in Canada’s history, people were denied entry based on ethnicity and race (Chinese head tax)</a:t>
            </a:r>
          </a:p>
          <a:p>
            <a:r>
              <a:rPr lang="en-US" dirty="0" smtClean="0"/>
              <a:t>Under today’s laws, such qualifiers are no longer acceptable for denying applicant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What impact does increasing immigration have on Aboriginal peoples and communities?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perspective of many Aboriginal people and leaders, Canada does not adequately address the needs and issues facing Aboriginal peoples</a:t>
            </a:r>
          </a:p>
          <a:p>
            <a:r>
              <a:rPr lang="en-US" dirty="0" smtClean="0"/>
              <a:t>Immigration is believed to further compound these issues</a:t>
            </a:r>
          </a:p>
          <a:p>
            <a:r>
              <a:rPr lang="en-US" dirty="0" smtClean="0"/>
              <a:t>Gov’t seeks foreigners to fill job vacancies that could be fill by Aboriginal people if barriers to education and training were addressed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1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How are provincial governments able to influence and implement immigration policies?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Because populations and economies vary across provinces, their needs and desires for immigrants also vary</a:t>
            </a:r>
          </a:p>
          <a:p>
            <a:r>
              <a:rPr lang="en-US" dirty="0" smtClean="0"/>
              <a:t>Alberta’s need for workers (until this year), has influences the gov’t’s immigration policies</a:t>
            </a:r>
          </a:p>
          <a:p>
            <a:r>
              <a:rPr lang="en-US" dirty="0" smtClean="0"/>
              <a:t>There was a need for skilled workers in the oil and gas industries which affected other industries (services)</a:t>
            </a:r>
          </a:p>
          <a:p>
            <a:r>
              <a:rPr lang="en-US" dirty="0" smtClean="0"/>
              <a:t>Through the Provincial Nomination Program (PNP), provinces can specify the need for immigrants in particular areas and set up recruitment programs in other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3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1200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Social Studies 9</vt:lpstr>
      <vt:lpstr>What factors influence immigration policies in Canada?</vt:lpstr>
      <vt:lpstr>Cont’d…</vt:lpstr>
      <vt:lpstr>Cont’d…</vt:lpstr>
      <vt:lpstr>Cont’d…</vt:lpstr>
      <vt:lpstr>Cont’d…</vt:lpstr>
      <vt:lpstr>How are changes to Canadian policies on immigration and refugees a reflection of world issues?</vt:lpstr>
      <vt:lpstr>What impact does increasing immigration have on Aboriginal peoples and communities?</vt:lpstr>
      <vt:lpstr>How are provincial governments able to influence and implement immigration policies?</vt:lpstr>
      <vt:lpstr>How is the implementation of immigration policies in Quebec an attempt to strengthen the French language in North America?</vt:lpstr>
      <vt:lpstr>What is the relationship between immigration policies in Canada and the Rights guaranteed in the Canadian Charter of Rights and Freedoms?</vt:lpstr>
      <vt:lpstr>To what extent does Canada benefit from immigration?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9</dc:title>
  <dc:creator>Windows User</dc:creator>
  <cp:lastModifiedBy>Windows User</cp:lastModifiedBy>
  <cp:revision>6</cp:revision>
  <dcterms:created xsi:type="dcterms:W3CDTF">2015-06-08T15:20:46Z</dcterms:created>
  <dcterms:modified xsi:type="dcterms:W3CDTF">2015-06-09T14:01:27Z</dcterms:modified>
</cp:coreProperties>
</file>