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C794EAD3-B71F-4CF3-A039-356DF6CD6017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164CE5C-ABF7-427A-BE93-2A2972721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133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794C-B1A4-4C51-8212-B02D50981EBC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9C380-1FDC-44B4-83FB-1D32F46DE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60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794C-B1A4-4C51-8212-B02D50981EBC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9C380-1FDC-44B4-83FB-1D32F46DE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78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794C-B1A4-4C51-8212-B02D50981EBC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9C380-1FDC-44B4-83FB-1D32F46DE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794C-B1A4-4C51-8212-B02D50981EBC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9C380-1FDC-44B4-83FB-1D32F46DE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473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794C-B1A4-4C51-8212-B02D50981EBC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9C380-1FDC-44B4-83FB-1D32F46DE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703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794C-B1A4-4C51-8212-B02D50981EBC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9C380-1FDC-44B4-83FB-1D32F46DE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951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794C-B1A4-4C51-8212-B02D50981EBC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9C380-1FDC-44B4-83FB-1D32F46DE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284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794C-B1A4-4C51-8212-B02D50981EBC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9C380-1FDC-44B4-83FB-1D32F46DE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507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794C-B1A4-4C51-8212-B02D50981EBC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9C380-1FDC-44B4-83FB-1D32F46DE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33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794C-B1A4-4C51-8212-B02D50981EBC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9C380-1FDC-44B4-83FB-1D32F46DE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628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794C-B1A4-4C51-8212-B02D50981EBC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9C380-1FDC-44B4-83FB-1D32F46DE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59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6794C-B1A4-4C51-8212-B02D50981EBC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9C380-1FDC-44B4-83FB-1D32F46DE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02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/>
          <a:p>
            <a:r>
              <a:rPr lang="en-US" dirty="0" smtClean="0"/>
              <a:t>Grade 9 Social Studies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286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Unit 3 Review</a:t>
            </a:r>
          </a:p>
          <a:p>
            <a:pPr algn="l"/>
            <a:r>
              <a:rPr lang="en-US" dirty="0" smtClean="0"/>
              <a:t>9.1.6 Assess, critically, the impact of the Canadian Charter of Rights and Freedoms on the legislation process in Canada</a:t>
            </a:r>
          </a:p>
          <a:p>
            <a:pPr algn="l"/>
            <a:r>
              <a:rPr lang="en-US" dirty="0" smtClean="0"/>
              <a:t>9.1.7 Assess, critically, how the increased demand for recognition of collective rights has impacted the legislative process in Canada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45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i="1" u="sng" dirty="0" smtClean="0">
                <a:solidFill>
                  <a:srgbClr val="FF0000"/>
                </a:solidFill>
              </a:rPr>
              <a:t>To what extent should federal and provincial governments support and promote the language rights of minorities in Canada?</a:t>
            </a:r>
            <a:endParaRPr lang="en-US" sz="28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Gov’t has a responsibility to protect the rights of all minorities</a:t>
            </a:r>
          </a:p>
          <a:p>
            <a:r>
              <a:rPr lang="en-US" dirty="0" smtClean="0"/>
              <a:t>Canada has a multicultural identity</a:t>
            </a:r>
          </a:p>
          <a:p>
            <a:r>
              <a:rPr lang="en-US" dirty="0" smtClean="0"/>
              <a:t>Canada has great respect for human rights</a:t>
            </a:r>
          </a:p>
          <a:p>
            <a:r>
              <a:rPr lang="en-US" dirty="0" smtClean="0"/>
              <a:t>Government ensures that legislation promotes language minorities and ensures they are able to flourish in Canada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782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i="1" u="sng" dirty="0" smtClean="0">
                <a:solidFill>
                  <a:srgbClr val="FF0000"/>
                </a:solidFill>
              </a:rPr>
              <a:t>How does the Indian Act recognize the status and identity of Aboriginal people?</a:t>
            </a:r>
            <a:endParaRPr lang="en-US" sz="36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Indian Act is a law that first passed in 1876</a:t>
            </a:r>
          </a:p>
          <a:p>
            <a:r>
              <a:rPr lang="en-US" dirty="0" smtClean="0"/>
              <a:t>Purpose was to allow gov’t to administer rights guaranteed to First Nations in the ‘numbered treaties’</a:t>
            </a:r>
          </a:p>
          <a:p>
            <a:r>
              <a:rPr lang="en-US" dirty="0" smtClean="0"/>
              <a:t>Initially, had purpose to assimilate First Nations into mainstream Canadian culture</a:t>
            </a:r>
          </a:p>
          <a:p>
            <a:r>
              <a:rPr lang="en-US" dirty="0" smtClean="0"/>
              <a:t>Act defines who is ‘Status Indian’ and who qualifies for the associated rights</a:t>
            </a:r>
          </a:p>
          <a:p>
            <a:r>
              <a:rPr lang="en-US" dirty="0" smtClean="0"/>
              <a:t>Many feel the Act is still discriminatory and inhibits First Nation identity</a:t>
            </a:r>
          </a:p>
          <a:p>
            <a:r>
              <a:rPr lang="en-US" dirty="0" smtClean="0"/>
              <a:t>Does not allow for self-governance and nationhood</a:t>
            </a:r>
          </a:p>
          <a:p>
            <a:r>
              <a:rPr lang="en-US" dirty="0" smtClean="0"/>
              <a:t>Act has been amended various times but not successfully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614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i="1" u="sng" dirty="0" smtClean="0">
                <a:solidFill>
                  <a:srgbClr val="FF0000"/>
                </a:solidFill>
              </a:rPr>
              <a:t>How does legislation, such as Treaty 6, Treaty 7, and Treaty 8, recognize the status and identity of Aboriginal peoples?</a:t>
            </a:r>
            <a:endParaRPr lang="en-US" sz="28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Treaties 6, 7, and 8 are three of the eleven treaties signed by First Nations and Canada between 1871 and 1921</a:t>
            </a:r>
          </a:p>
          <a:p>
            <a:r>
              <a:rPr lang="en-US" dirty="0" smtClean="0"/>
              <a:t>Treaties about land and compensation for land</a:t>
            </a:r>
          </a:p>
          <a:p>
            <a:r>
              <a:rPr lang="en-US" dirty="0" smtClean="0"/>
              <a:t>First Nations agreed to share land in return for certain rights (land protection, resource usage, education, health)</a:t>
            </a:r>
          </a:p>
          <a:p>
            <a:r>
              <a:rPr lang="en-US" dirty="0" smtClean="0"/>
              <a:t>First Nations view treaties as permanent and believe they did not give up their land but agreed to live in harmony on the land</a:t>
            </a:r>
          </a:p>
        </p:txBody>
      </p:sp>
    </p:spTree>
    <p:extLst>
      <p:ext uri="{BB962C8B-B14F-4D97-AF65-F5344CB8AC3E}">
        <p14:creationId xmlns:p14="http://schemas.microsoft.com/office/powerpoint/2010/main" val="2408443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>
                <a:solidFill>
                  <a:srgbClr val="FF0000"/>
                </a:solidFill>
              </a:rPr>
              <a:t>Cont’d…</a:t>
            </a:r>
            <a:endParaRPr lang="en-US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Canadian government disagrees and conflict have arose over land ownership</a:t>
            </a:r>
          </a:p>
          <a:p>
            <a:r>
              <a:rPr lang="en-US" dirty="0" smtClean="0"/>
              <a:t>First Nations records of treaties (oral and written) contradict written records of gov’t </a:t>
            </a:r>
          </a:p>
          <a:p>
            <a:r>
              <a:rPr lang="en-US" dirty="0" smtClean="0"/>
              <a:t>First Nations people see the treaties as a the way to maintain their culture and identity and the treaties provided rights to hunting, fishing, trapping that would not be </a:t>
            </a:r>
            <a:r>
              <a:rPr lang="en-US" dirty="0" err="1" smtClean="0"/>
              <a:t>comprimised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203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i="1" u="sng" dirty="0" smtClean="0">
                <a:solidFill>
                  <a:srgbClr val="FF0000"/>
                </a:solidFill>
              </a:rPr>
              <a:t>How do governments recognize Metis cultures and rights through legislation?</a:t>
            </a:r>
            <a:endParaRPr lang="en-US" sz="36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Metis culture is distinct from First Nations and Inuit – and were not part of Numbered Treaties</a:t>
            </a:r>
          </a:p>
          <a:p>
            <a:r>
              <a:rPr lang="en-US" dirty="0" smtClean="0"/>
              <a:t>Manitoba Act is main agreement between Metis and government</a:t>
            </a:r>
          </a:p>
          <a:p>
            <a:r>
              <a:rPr lang="en-US" dirty="0" smtClean="0"/>
              <a:t>During conflict, many Metis fled Manitoba and never received land promised to them</a:t>
            </a:r>
          </a:p>
          <a:p>
            <a:r>
              <a:rPr lang="en-US" dirty="0" smtClean="0"/>
              <a:t>Alberta-Metis Settlement Accord recognized Metis in Alberta since 1990</a:t>
            </a:r>
          </a:p>
          <a:p>
            <a:r>
              <a:rPr lang="en-US" dirty="0" smtClean="0"/>
              <a:t>There are 8 Metis settlements in Alberta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73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381000"/>
            <a:ext cx="4040188" cy="914400"/>
          </a:xfrm>
        </p:spPr>
        <p:txBody>
          <a:bodyPr>
            <a:normAutofit fontScale="85000" lnSpcReduction="10000"/>
          </a:bodyPr>
          <a:lstStyle/>
          <a:p>
            <a:r>
              <a:rPr lang="en-US" b="0" i="1" dirty="0" smtClean="0">
                <a:solidFill>
                  <a:srgbClr val="FF0000"/>
                </a:solidFill>
              </a:rPr>
              <a:t>The process of the strengthening of a right by specifically mentioning it in the Constitution is called…</a:t>
            </a:r>
            <a:endParaRPr lang="en-US" b="0" i="1" dirty="0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1447800"/>
            <a:ext cx="4040188" cy="2057400"/>
          </a:xfrm>
        </p:spPr>
        <p:txBody>
          <a:bodyPr/>
          <a:lstStyle/>
          <a:p>
            <a:pPr marL="457200" indent="-457200">
              <a:buAutoNum type="alphaUcParenR"/>
            </a:pPr>
            <a:r>
              <a:rPr lang="en-US" dirty="0" err="1" smtClean="0"/>
              <a:t>Rightism</a:t>
            </a:r>
            <a:endParaRPr lang="en-US" dirty="0" smtClean="0"/>
          </a:p>
          <a:p>
            <a:pPr marL="457200" indent="-457200">
              <a:buAutoNum type="alphaUcParenR"/>
            </a:pPr>
            <a:r>
              <a:rPr lang="en-US" dirty="0" err="1" smtClean="0"/>
              <a:t>Patriation</a:t>
            </a:r>
            <a:endParaRPr lang="en-US" dirty="0" smtClean="0"/>
          </a:p>
          <a:p>
            <a:pPr marL="457200" indent="-457200">
              <a:buAutoNum type="alphaUcParenR"/>
            </a:pPr>
            <a:r>
              <a:rPr lang="en-US" dirty="0" smtClean="0"/>
              <a:t>Entrenchment</a:t>
            </a:r>
          </a:p>
          <a:p>
            <a:pPr marL="457200" indent="-457200">
              <a:buAutoNum type="alphaUcParenR"/>
            </a:pPr>
            <a:r>
              <a:rPr lang="en-US" dirty="0" smtClean="0"/>
              <a:t>Constitutionalism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572000" y="228600"/>
            <a:ext cx="4041775" cy="1143000"/>
          </a:xfrm>
        </p:spPr>
        <p:txBody>
          <a:bodyPr>
            <a:normAutofit fontScale="70000" lnSpcReduction="20000"/>
          </a:bodyPr>
          <a:lstStyle/>
          <a:p>
            <a:r>
              <a:rPr lang="en-US" b="0" i="1" dirty="0" smtClean="0">
                <a:solidFill>
                  <a:srgbClr val="FF0000"/>
                </a:solidFill>
              </a:rPr>
              <a:t>One example of the way in which the Canadian Charter of Rights and Freedoms protects </a:t>
            </a:r>
            <a:r>
              <a:rPr lang="en-US" b="0" i="1" dirty="0" err="1" smtClean="0">
                <a:solidFill>
                  <a:srgbClr val="FF0000"/>
                </a:solidFill>
              </a:rPr>
              <a:t>Francophones</a:t>
            </a:r>
            <a:r>
              <a:rPr lang="en-US" b="0" i="1" dirty="0" smtClean="0">
                <a:solidFill>
                  <a:srgbClr val="FF0000"/>
                </a:solidFill>
              </a:rPr>
              <a:t> when they are the minority in an area is by ensuring the right to…</a:t>
            </a:r>
            <a:endParaRPr lang="en-US" b="0" i="1" dirty="0">
              <a:solidFill>
                <a:srgbClr val="FF000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8200" y="1524000"/>
            <a:ext cx="4041775" cy="3951288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lphaUcParenR"/>
            </a:pPr>
            <a:r>
              <a:rPr lang="en-US" dirty="0" smtClean="0"/>
              <a:t>Access services in French in retail outlets</a:t>
            </a:r>
          </a:p>
          <a:p>
            <a:pPr marL="457200" indent="-457200">
              <a:buAutoNum type="alphaUcParenR"/>
            </a:pPr>
            <a:r>
              <a:rPr lang="en-US" dirty="0" smtClean="0"/>
              <a:t>Receive public funds for French education when there are enough students</a:t>
            </a:r>
          </a:p>
          <a:p>
            <a:pPr marL="457200" indent="-457200">
              <a:buAutoNum type="alphaUcParenR"/>
            </a:pPr>
            <a:r>
              <a:rPr lang="en-US" dirty="0" smtClean="0"/>
              <a:t>Receive public funds for cultural events that promote the Francophone culture</a:t>
            </a:r>
          </a:p>
          <a:p>
            <a:pPr marL="457200" indent="-457200">
              <a:buAutoNum type="alphaUcParenR"/>
            </a:pPr>
            <a:r>
              <a:rPr lang="en-US" dirty="0" smtClean="0"/>
              <a:t>Be hired for a job in an Anglophone setting even if the person applying for the job cannot speak English</a:t>
            </a:r>
            <a:endParaRPr lang="en-US" dirty="0"/>
          </a:p>
        </p:txBody>
      </p:sp>
      <p:sp>
        <p:nvSpPr>
          <p:cNvPr id="10" name="Text Placeholder 5"/>
          <p:cNvSpPr txBox="1">
            <a:spLocks/>
          </p:cNvSpPr>
          <p:nvPr/>
        </p:nvSpPr>
        <p:spPr>
          <a:xfrm>
            <a:off x="304800" y="3352800"/>
            <a:ext cx="4040188" cy="9144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i="1" dirty="0" smtClean="0">
                <a:solidFill>
                  <a:srgbClr val="FF0000"/>
                </a:solidFill>
              </a:rPr>
              <a:t>Which of the following rights is also referred to as a responsibility?</a:t>
            </a:r>
            <a:endParaRPr lang="en-US" b="0" i="1" dirty="0">
              <a:solidFill>
                <a:srgbClr val="FF0000"/>
              </a:solidFill>
            </a:endParaRPr>
          </a:p>
        </p:txBody>
      </p:sp>
      <p:sp>
        <p:nvSpPr>
          <p:cNvPr id="11" name="Content Placeholder 6"/>
          <p:cNvSpPr txBox="1">
            <a:spLocks/>
          </p:cNvSpPr>
          <p:nvPr/>
        </p:nvSpPr>
        <p:spPr>
          <a:xfrm>
            <a:off x="381000" y="4267200"/>
            <a:ext cx="4040188" cy="2057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itchFamily="34" charset="0"/>
              <a:buAutoNum type="alphaUcParenR"/>
            </a:pPr>
            <a:r>
              <a:rPr lang="en-US" dirty="0" smtClean="0"/>
              <a:t>The right to vote</a:t>
            </a:r>
          </a:p>
          <a:p>
            <a:pPr marL="457200" indent="-457200">
              <a:buFont typeface="Arial" pitchFamily="34" charset="0"/>
              <a:buAutoNum type="alphaUcParenR"/>
            </a:pPr>
            <a:r>
              <a:rPr lang="en-US" dirty="0" smtClean="0"/>
              <a:t>The right to a fair trial</a:t>
            </a:r>
          </a:p>
          <a:p>
            <a:pPr marL="457200" indent="-457200">
              <a:buFont typeface="Arial" pitchFamily="34" charset="0"/>
              <a:buAutoNum type="alphaUcParenR"/>
            </a:pPr>
            <a:r>
              <a:rPr lang="en-US" dirty="0" smtClean="0"/>
              <a:t>The right to move freely within Canada</a:t>
            </a:r>
          </a:p>
          <a:p>
            <a:pPr marL="457200" indent="-457200">
              <a:buFont typeface="Arial" pitchFamily="34" charset="0"/>
              <a:buAutoNum type="alphaUcParenR"/>
            </a:pPr>
            <a:r>
              <a:rPr lang="en-US" dirty="0" smtClean="0"/>
              <a:t>The right to make a living in any province or territory</a:t>
            </a:r>
          </a:p>
        </p:txBody>
      </p:sp>
    </p:spTree>
    <p:extLst>
      <p:ext uri="{BB962C8B-B14F-4D97-AF65-F5344CB8AC3E}">
        <p14:creationId xmlns:p14="http://schemas.microsoft.com/office/powerpoint/2010/main" val="400982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81000"/>
            <a:ext cx="6553200" cy="1066800"/>
          </a:xfrm>
        </p:spPr>
        <p:txBody>
          <a:bodyPr>
            <a:normAutofit fontScale="92500" lnSpcReduction="10000"/>
          </a:bodyPr>
          <a:lstStyle/>
          <a:p>
            <a:r>
              <a:rPr lang="en-US" b="0" i="1" dirty="0" smtClean="0">
                <a:solidFill>
                  <a:srgbClr val="FF0000"/>
                </a:solidFill>
              </a:rPr>
              <a:t>Which of the following rights is correctly paired with a corresponding section of Canada’s Charter of Rights and Freedoms?</a:t>
            </a:r>
            <a:endParaRPr lang="en-US" b="0" i="1" dirty="0">
              <a:solidFill>
                <a:srgbClr val="FF0000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10777748"/>
              </p:ext>
            </p:extLst>
          </p:nvPr>
        </p:nvGraphicFramePr>
        <p:xfrm>
          <a:off x="457200" y="1524000"/>
          <a:ext cx="6781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174"/>
                <a:gridCol w="3581430"/>
                <a:gridCol w="204919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Right to a fair trial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Legal Rights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Right to vote in elections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Equality Rights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Right</a:t>
                      </a:r>
                      <a:r>
                        <a:rPr lang="en-US" baseline="0" dirty="0" smtClean="0"/>
                        <a:t> to gather together peacefully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Mobility Rights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Right</a:t>
                      </a:r>
                      <a:r>
                        <a:rPr lang="en-US" baseline="0" dirty="0" smtClean="0"/>
                        <a:t> to leave Canada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Democratic</a:t>
                      </a:r>
                      <a:r>
                        <a:rPr lang="en-US" baseline="0" dirty="0" smtClean="0"/>
                        <a:t> Rights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05200"/>
            <a:ext cx="5943600" cy="990600"/>
          </a:xfrm>
        </p:spPr>
        <p:txBody>
          <a:bodyPr>
            <a:normAutofit fontScale="92500" lnSpcReduction="20000"/>
          </a:bodyPr>
          <a:lstStyle/>
          <a:p>
            <a:r>
              <a:rPr lang="en-US" b="0" i="1" dirty="0" smtClean="0">
                <a:solidFill>
                  <a:srgbClr val="FF0000"/>
                </a:solidFill>
              </a:rPr>
              <a:t>Along with the Canadian government (represented by the Queen), which of the following groups of people are represented by Treaties 6, 7, &amp; 8?</a:t>
            </a:r>
            <a:endParaRPr lang="en-US" b="0" i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3757" y="4648200"/>
            <a:ext cx="441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arenR"/>
            </a:pPr>
            <a:r>
              <a:rPr lang="en-US" dirty="0" smtClean="0"/>
              <a:t>First Nations</a:t>
            </a:r>
          </a:p>
          <a:p>
            <a:pPr marL="342900" indent="-342900">
              <a:buAutoNum type="alphaUcParenR"/>
            </a:pPr>
            <a:r>
              <a:rPr lang="en-US" dirty="0" smtClean="0"/>
              <a:t>Aboriginals</a:t>
            </a:r>
          </a:p>
          <a:p>
            <a:pPr marL="342900" indent="-342900">
              <a:buAutoNum type="alphaUcParenR"/>
            </a:pPr>
            <a:r>
              <a:rPr lang="en-US" dirty="0" smtClean="0"/>
              <a:t>Metis</a:t>
            </a:r>
          </a:p>
          <a:p>
            <a:pPr marL="342900" indent="-342900">
              <a:buAutoNum type="alphaUcParenR"/>
            </a:pPr>
            <a:r>
              <a:rPr lang="en-US" dirty="0" smtClean="0"/>
              <a:t>Inuit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50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4040188" cy="914400"/>
          </a:xfrm>
        </p:spPr>
        <p:txBody>
          <a:bodyPr>
            <a:normAutofit fontScale="92500" lnSpcReduction="20000"/>
          </a:bodyPr>
          <a:lstStyle/>
          <a:p>
            <a:r>
              <a:rPr lang="en-US" b="0" i="1" dirty="0" smtClean="0">
                <a:solidFill>
                  <a:srgbClr val="FF0000"/>
                </a:solidFill>
              </a:rPr>
              <a:t>Which of the following statements about the Metis settlements is false?</a:t>
            </a:r>
            <a:endParaRPr lang="en-US" b="0" i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371600"/>
            <a:ext cx="4040188" cy="3951288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AutoNum type="alphaUcParenR"/>
            </a:pPr>
            <a:r>
              <a:rPr lang="en-US" dirty="0" smtClean="0"/>
              <a:t>The rules of governing the Metis settlements are similar to those governing the First Nations reserves.</a:t>
            </a:r>
          </a:p>
          <a:p>
            <a:pPr marL="457200" indent="-457200">
              <a:buAutoNum type="alphaUcParenR"/>
            </a:pPr>
            <a:r>
              <a:rPr lang="en-US" dirty="0" smtClean="0"/>
              <a:t>Councils on the Metis settlements have the ability to make bylaws that apply only to the settlements.</a:t>
            </a:r>
          </a:p>
          <a:p>
            <a:pPr marL="457200" indent="-457200">
              <a:buAutoNum type="alphaUcParenR"/>
            </a:pPr>
            <a:r>
              <a:rPr lang="en-US" dirty="0" smtClean="0"/>
              <a:t>A form of self-governance exists on the Metis settlements.</a:t>
            </a:r>
          </a:p>
          <a:p>
            <a:pPr marL="457200" indent="-457200">
              <a:buAutoNum type="alphaUcParenR"/>
            </a:pPr>
            <a:r>
              <a:rPr lang="en-US" dirty="0" smtClean="0"/>
              <a:t>The Metis settlements exist only in Alberta.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304800"/>
            <a:ext cx="4041775" cy="990600"/>
          </a:xfrm>
        </p:spPr>
        <p:txBody>
          <a:bodyPr>
            <a:normAutofit fontScale="92500" lnSpcReduction="20000"/>
          </a:bodyPr>
          <a:lstStyle/>
          <a:p>
            <a:r>
              <a:rPr lang="en-US" b="0" i="1" dirty="0" smtClean="0">
                <a:solidFill>
                  <a:srgbClr val="FF0000"/>
                </a:solidFill>
              </a:rPr>
              <a:t>Which of the following statements about the Indian Act is false?</a:t>
            </a:r>
            <a:endParaRPr lang="en-US" b="0" i="1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447800"/>
            <a:ext cx="4041775" cy="3951288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lphaUcParenR"/>
            </a:pPr>
            <a:r>
              <a:rPr lang="en-US" dirty="0" smtClean="0"/>
              <a:t>The Act guarantees the land claims described in the numbered treaties.</a:t>
            </a:r>
          </a:p>
          <a:p>
            <a:pPr marL="457200" indent="-457200">
              <a:buAutoNum type="alphaUcParenR"/>
            </a:pPr>
            <a:r>
              <a:rPr lang="en-US" dirty="0" smtClean="0"/>
              <a:t>The original Act attempted to assimilate First Nations people.</a:t>
            </a:r>
          </a:p>
          <a:p>
            <a:pPr marL="457200" indent="-457200">
              <a:buAutoNum type="alphaUcParenR"/>
            </a:pPr>
            <a:r>
              <a:rPr lang="en-US" dirty="0" smtClean="0"/>
              <a:t>The Act is today considered by some to be discriminatory.</a:t>
            </a:r>
          </a:p>
          <a:p>
            <a:pPr marL="457200" indent="-457200">
              <a:buAutoNum type="alphaUcParenR"/>
            </a:pPr>
            <a:r>
              <a:rPr lang="en-US" dirty="0" smtClean="0"/>
              <a:t>The Act defines who is a status Indian.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64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4040188" cy="1066800"/>
          </a:xfrm>
        </p:spPr>
        <p:txBody>
          <a:bodyPr>
            <a:normAutofit fontScale="92500" lnSpcReduction="10000"/>
          </a:bodyPr>
          <a:lstStyle/>
          <a:p>
            <a:r>
              <a:rPr lang="en-US" b="0" i="1" dirty="0" smtClean="0">
                <a:solidFill>
                  <a:srgbClr val="FF0000"/>
                </a:solidFill>
              </a:rPr>
              <a:t>Which of the following documents guarantees the collective rights of all Aboriginals in Canada?</a:t>
            </a:r>
            <a:endParaRPr lang="en-US" b="0" i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47800"/>
            <a:ext cx="4040188" cy="1905000"/>
          </a:xfrm>
        </p:spPr>
        <p:txBody>
          <a:bodyPr/>
          <a:lstStyle/>
          <a:p>
            <a:pPr marL="457200" indent="-457200">
              <a:buAutoNum type="alphaUcParenR"/>
            </a:pPr>
            <a:r>
              <a:rPr lang="en-US" dirty="0" smtClean="0"/>
              <a:t>Canadian Constitution</a:t>
            </a:r>
          </a:p>
          <a:p>
            <a:pPr marL="457200" indent="-457200">
              <a:buAutoNum type="alphaUcParenR"/>
            </a:pPr>
            <a:r>
              <a:rPr lang="en-US" dirty="0" smtClean="0"/>
              <a:t>Numbered Treaties</a:t>
            </a:r>
          </a:p>
          <a:p>
            <a:pPr marL="457200" indent="-457200">
              <a:buAutoNum type="alphaUcParenR"/>
            </a:pPr>
            <a:r>
              <a:rPr lang="en-US" dirty="0" smtClean="0"/>
              <a:t>Bill of Rights</a:t>
            </a:r>
          </a:p>
          <a:p>
            <a:pPr marL="457200" indent="-457200">
              <a:buAutoNum type="alphaUcParenR"/>
            </a:pPr>
            <a:r>
              <a:rPr lang="en-US" dirty="0" smtClean="0"/>
              <a:t>Indian Act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381000"/>
            <a:ext cx="4041775" cy="914400"/>
          </a:xfrm>
        </p:spPr>
        <p:txBody>
          <a:bodyPr>
            <a:normAutofit fontScale="92500" lnSpcReduction="20000"/>
          </a:bodyPr>
          <a:lstStyle/>
          <a:p>
            <a:r>
              <a:rPr lang="en-US" b="0" i="1" dirty="0" smtClean="0">
                <a:solidFill>
                  <a:srgbClr val="FF0000"/>
                </a:solidFill>
              </a:rPr>
              <a:t>The term “status Indian” refers to people in which of the following groups?</a:t>
            </a:r>
            <a:endParaRPr lang="en-US" b="0" i="1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371600"/>
            <a:ext cx="4041775" cy="22860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AutoNum type="alphaUcParenR"/>
            </a:pPr>
            <a:r>
              <a:rPr lang="en-US" dirty="0" smtClean="0"/>
              <a:t>First Nations people registered under the Indian Act</a:t>
            </a:r>
          </a:p>
          <a:p>
            <a:pPr marL="457200" indent="-457200">
              <a:buAutoNum type="alphaUcParenR"/>
            </a:pPr>
            <a:r>
              <a:rPr lang="en-US" dirty="0" smtClean="0"/>
              <a:t>Metis people living on Metis settlements</a:t>
            </a:r>
          </a:p>
          <a:p>
            <a:pPr marL="457200" indent="-457200">
              <a:buAutoNum type="alphaUcParenR"/>
            </a:pPr>
            <a:r>
              <a:rPr lang="en-US" dirty="0" smtClean="0"/>
              <a:t>Inuit people living on reserves</a:t>
            </a:r>
          </a:p>
          <a:p>
            <a:pPr marL="457200" indent="-457200">
              <a:buAutoNum type="alphaUcParenR"/>
            </a:pPr>
            <a:r>
              <a:rPr lang="en-US" dirty="0" smtClean="0"/>
              <a:t>All Aboriginal people</a:t>
            </a:r>
            <a:endParaRPr lang="en-US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609600" y="3733800"/>
            <a:ext cx="7620000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i="1" dirty="0" smtClean="0">
                <a:solidFill>
                  <a:srgbClr val="FF0000"/>
                </a:solidFill>
              </a:rPr>
              <a:t>Which three groups have their collective rights guaranteed in Canada?</a:t>
            </a:r>
            <a:endParaRPr lang="en-US" b="0" i="1" dirty="0">
              <a:solidFill>
                <a:srgbClr val="FF0000"/>
              </a:solidFill>
            </a:endParaRP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609600" y="4800600"/>
            <a:ext cx="73914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itchFamily="34" charset="0"/>
              <a:buAutoNum type="alphaUcParenR"/>
            </a:pPr>
            <a:r>
              <a:rPr lang="en-US" dirty="0" smtClean="0"/>
              <a:t>Immigrants, Anglophones, </a:t>
            </a:r>
            <a:r>
              <a:rPr lang="en-US" dirty="0" err="1" smtClean="0"/>
              <a:t>Francophones</a:t>
            </a:r>
            <a:endParaRPr lang="en-US" dirty="0" smtClean="0"/>
          </a:p>
          <a:p>
            <a:pPr marL="457200" indent="-457200">
              <a:buFont typeface="Arial" pitchFamily="34" charset="0"/>
              <a:buAutoNum type="alphaUcParenR"/>
            </a:pPr>
            <a:r>
              <a:rPr lang="en-US" dirty="0" err="1" smtClean="0"/>
              <a:t>Francophones</a:t>
            </a:r>
            <a:r>
              <a:rPr lang="en-US" dirty="0" smtClean="0"/>
              <a:t>, Anglophones, Aboriginals</a:t>
            </a:r>
          </a:p>
          <a:p>
            <a:pPr marL="457200" indent="-457200">
              <a:buFont typeface="Arial" pitchFamily="34" charset="0"/>
              <a:buAutoNum type="alphaUcParenR"/>
            </a:pPr>
            <a:r>
              <a:rPr lang="en-US" dirty="0" err="1" smtClean="0"/>
              <a:t>Francophones</a:t>
            </a:r>
            <a:r>
              <a:rPr lang="en-US" dirty="0" smtClean="0"/>
              <a:t>, immigrants, Aboriginals</a:t>
            </a:r>
          </a:p>
          <a:p>
            <a:pPr marL="457200" indent="-457200">
              <a:buFont typeface="Arial" pitchFamily="34" charset="0"/>
              <a:buAutoNum type="alphaUcParenR"/>
            </a:pPr>
            <a:r>
              <a:rPr lang="en-US" dirty="0" smtClean="0"/>
              <a:t>Aboriginals, immigrants, Anglophones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53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i="1" u="sng" dirty="0" smtClean="0">
                <a:solidFill>
                  <a:srgbClr val="FF0000"/>
                </a:solidFill>
              </a:rPr>
              <a:t>In what ways has the Canadian Charter of Rights and Freedoms fostered recognition of Individual Rights in Canada?</a:t>
            </a:r>
            <a:endParaRPr lang="en-US" sz="32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Was entrenched in Canada’s Constitution in 1982 and made universal across Canada</a:t>
            </a:r>
          </a:p>
          <a:p>
            <a:r>
              <a:rPr lang="en-US" dirty="0" smtClean="0"/>
              <a:t>These rights must be considered when writing all other laws that are passed in Canada</a:t>
            </a:r>
          </a:p>
          <a:p>
            <a:r>
              <a:rPr lang="en-US" dirty="0" smtClean="0"/>
              <a:t>The Charter more widely recognized the rights of the individual as they are explicitly stated </a:t>
            </a:r>
            <a:endParaRPr lang="en-US" dirty="0"/>
          </a:p>
          <a:p>
            <a:r>
              <a:rPr lang="en-US" dirty="0" smtClean="0"/>
              <a:t>With the exception of voting and moving in/out of the country they are applicable to all people living in Canada</a:t>
            </a:r>
          </a:p>
        </p:txBody>
      </p:sp>
    </p:spTree>
    <p:extLst>
      <p:ext uri="{BB962C8B-B14F-4D97-AF65-F5344CB8AC3E}">
        <p14:creationId xmlns:p14="http://schemas.microsoft.com/office/powerpoint/2010/main" val="946943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i="1" u="sng" dirty="0" smtClean="0">
                <a:solidFill>
                  <a:srgbClr val="FF0000"/>
                </a:solidFill>
              </a:rPr>
              <a:t>How does the Canadian Charter of Rights and Freedoms support individuals exercising their rights?</a:t>
            </a:r>
            <a:endParaRPr lang="en-US" sz="32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Certain individual rights and fundamental freedoms can only be restricted if these rights infringe on the rights of another individual</a:t>
            </a:r>
          </a:p>
          <a:p>
            <a:r>
              <a:rPr lang="en-US" dirty="0" smtClean="0"/>
              <a:t>Some individual rights include freedom of expression, peaceful association, an individual’s relationship with the gov’t and legal system (right to vote or fair/expedient trial)</a:t>
            </a:r>
          </a:p>
          <a:p>
            <a:r>
              <a:rPr lang="en-US" dirty="0" smtClean="0"/>
              <a:t>All people have the right not to be discriminated against because of race, sexual orientation, ethnicity, religion, gender, or disability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600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Cont’d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an individual feels their rights have been restricted, they can lodge a complaint with an organization like the Human Rights Commission</a:t>
            </a:r>
          </a:p>
          <a:p>
            <a:r>
              <a:rPr lang="en-US" dirty="0" smtClean="0"/>
              <a:t>Sometimes the cases are taken to court and sometimes may result in the changing of the law</a:t>
            </a:r>
          </a:p>
          <a:p>
            <a:r>
              <a:rPr lang="en-US" dirty="0" smtClean="0"/>
              <a:t>i.e. the Lords Day 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880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i="1" u="sng" dirty="0" smtClean="0">
                <a:solidFill>
                  <a:srgbClr val="FF0000"/>
                </a:solidFill>
              </a:rPr>
              <a:t>In what ways has the Canadian Charter of Rights and Freedoms affected conditions in  the workplace?</a:t>
            </a:r>
            <a:endParaRPr lang="en-US" sz="32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Employers must be made aware of discrimination in their workplace</a:t>
            </a:r>
          </a:p>
          <a:p>
            <a:r>
              <a:rPr lang="en-US" dirty="0" smtClean="0"/>
              <a:t>Must ensure that all employees are treated in accordance with the Charter (the demand for gender equality through wage)</a:t>
            </a:r>
          </a:p>
          <a:p>
            <a:r>
              <a:rPr lang="en-US" dirty="0" smtClean="0"/>
              <a:t>Workplaces must be careful not to discriminate based on age, race, or religion (i.e. Sikh RCMP officers wearing designed turbans rather than traditional headgear)</a:t>
            </a:r>
          </a:p>
          <a:p>
            <a:r>
              <a:rPr lang="en-US" dirty="0" smtClean="0"/>
              <a:t>Employer cannot fire someone based on age</a:t>
            </a:r>
          </a:p>
          <a:p>
            <a:r>
              <a:rPr lang="en-US" dirty="0" smtClean="0"/>
              <a:t>Employees have the right to take time off for religious holidays, even if not observed by company</a:t>
            </a:r>
          </a:p>
        </p:txBody>
      </p:sp>
    </p:spTree>
    <p:extLst>
      <p:ext uri="{BB962C8B-B14F-4D97-AF65-F5344CB8AC3E}">
        <p14:creationId xmlns:p14="http://schemas.microsoft.com/office/powerpoint/2010/main" val="2076210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i="1" u="sng" dirty="0" smtClean="0">
                <a:solidFill>
                  <a:srgbClr val="FF0000"/>
                </a:solidFill>
              </a:rPr>
              <a:t>What is the relationship between the Rights guaranteed in the Canadian Charter of Rights and Freedoms and the responsibilities of Canadian Citizens?</a:t>
            </a:r>
            <a:endParaRPr lang="en-US" sz="28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exchange for the rights provided, the gov’t asks for individuals to fulfill certain responsibilities</a:t>
            </a:r>
          </a:p>
          <a:p>
            <a:r>
              <a:rPr lang="en-US" dirty="0" smtClean="0"/>
              <a:t>Involvement in the political process, social responsibilities, and paying taxes</a:t>
            </a:r>
          </a:p>
          <a:p>
            <a:r>
              <a:rPr lang="en-US" dirty="0" smtClean="0"/>
              <a:t>Although you may not be excluded for not fulfilling these rights, you may be punished for neglecting certain responsibilities – paying taxes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896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i="1" u="sng" dirty="0" smtClean="0">
                <a:solidFill>
                  <a:srgbClr val="FF0000"/>
                </a:solidFill>
              </a:rPr>
              <a:t>In what ways has the Canadian Charter of Rights and Freedoms fostered recognition of Collective Rights in Canada?</a:t>
            </a:r>
            <a:endParaRPr lang="en-US" sz="32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Collective Rights are rights awarded to a specific group of people</a:t>
            </a:r>
          </a:p>
          <a:p>
            <a:r>
              <a:rPr lang="en-US" dirty="0" smtClean="0"/>
              <a:t>In the Charter, the rights of </a:t>
            </a:r>
            <a:r>
              <a:rPr lang="en-US" dirty="0" err="1" smtClean="0"/>
              <a:t>Francophones</a:t>
            </a:r>
            <a:r>
              <a:rPr lang="en-US" dirty="0" smtClean="0"/>
              <a:t> and Anglophones are specifically laid out</a:t>
            </a:r>
          </a:p>
          <a:p>
            <a:r>
              <a:rPr lang="en-US" dirty="0" smtClean="0"/>
              <a:t>Section 35 the Collective Rights of Aboriginal people are described</a:t>
            </a:r>
          </a:p>
          <a:p>
            <a:r>
              <a:rPr lang="en-US" dirty="0" smtClean="0"/>
              <a:t>By their inclusion in the Charter, these groups are easily able to ensure that their cultures and languages are protected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167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i="1" u="sng" dirty="0" smtClean="0">
                <a:solidFill>
                  <a:srgbClr val="FF0000"/>
                </a:solidFill>
              </a:rPr>
              <a:t>In what ways does the Canadian Charter of Rights and Freedoms meet the needs of </a:t>
            </a:r>
            <a:r>
              <a:rPr lang="en-US" sz="3200" i="1" u="sng" dirty="0" err="1" smtClean="0">
                <a:solidFill>
                  <a:srgbClr val="FF0000"/>
                </a:solidFill>
              </a:rPr>
              <a:t>Francophones</a:t>
            </a:r>
            <a:r>
              <a:rPr lang="en-US" sz="3200" i="1" u="sng" dirty="0" smtClean="0">
                <a:solidFill>
                  <a:srgbClr val="FF0000"/>
                </a:solidFill>
              </a:rPr>
              <a:t> in minority settings?</a:t>
            </a:r>
            <a:endParaRPr lang="en-US" sz="32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Francophone is in a primarily English-speaking community, there is potential for a loss of language and culture</a:t>
            </a:r>
          </a:p>
          <a:p>
            <a:r>
              <a:rPr lang="en-US" dirty="0" smtClean="0"/>
              <a:t>Charter guarantees that no matter where a </a:t>
            </a:r>
            <a:r>
              <a:rPr lang="en-US" dirty="0" err="1" smtClean="0"/>
              <a:t>Francophones</a:t>
            </a:r>
            <a:r>
              <a:rPr lang="en-US" dirty="0" smtClean="0"/>
              <a:t> lives, they have the right to access gov’t services in French and access publicly funded education in French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688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i="1" u="sng" dirty="0" smtClean="0">
                <a:solidFill>
                  <a:srgbClr val="FF0000"/>
                </a:solidFill>
              </a:rPr>
              <a:t>To what extent does the Canadian Charter of Rights and Freedoms meet the needs of </a:t>
            </a:r>
            <a:r>
              <a:rPr lang="en-US" sz="3200" i="1" u="sng" dirty="0" err="1" smtClean="0">
                <a:solidFill>
                  <a:srgbClr val="FF0000"/>
                </a:solidFill>
              </a:rPr>
              <a:t>Francophones</a:t>
            </a:r>
            <a:r>
              <a:rPr lang="en-US" sz="3200" i="1" u="sng" dirty="0" smtClean="0">
                <a:solidFill>
                  <a:srgbClr val="FF0000"/>
                </a:solidFill>
              </a:rPr>
              <a:t> in Quebec?</a:t>
            </a:r>
            <a:endParaRPr lang="en-US" sz="32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French is one of the two official languages of Canada</a:t>
            </a:r>
          </a:p>
          <a:p>
            <a:r>
              <a:rPr lang="en-US" dirty="0" smtClean="0"/>
              <a:t>French is the official language in Quebec</a:t>
            </a:r>
          </a:p>
          <a:p>
            <a:r>
              <a:rPr lang="en-US" dirty="0" smtClean="0"/>
              <a:t>Charter helps promote French culture by ensuring the rights of </a:t>
            </a:r>
            <a:r>
              <a:rPr lang="en-US" dirty="0" err="1" smtClean="0"/>
              <a:t>Francophones</a:t>
            </a:r>
            <a:r>
              <a:rPr lang="en-US" dirty="0" smtClean="0"/>
              <a:t> are protected</a:t>
            </a:r>
          </a:p>
          <a:p>
            <a:r>
              <a:rPr lang="en-US" dirty="0" smtClean="0"/>
              <a:t>Charter limits the use of French as the only language in the province (Businesses signs must be in French)</a:t>
            </a:r>
          </a:p>
          <a:p>
            <a:r>
              <a:rPr lang="en-US" dirty="0" smtClean="0"/>
              <a:t>i.e. Bill 101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23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1481</Words>
  <Application>Microsoft Office PowerPoint</Application>
  <PresentationFormat>On-screen Show (4:3)</PresentationFormat>
  <Paragraphs>129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Grade 9 Social Studies</vt:lpstr>
      <vt:lpstr>In what ways has the Canadian Charter of Rights and Freedoms fostered recognition of Individual Rights in Canada?</vt:lpstr>
      <vt:lpstr>How does the Canadian Charter of Rights and Freedoms support individuals exercising their rights?</vt:lpstr>
      <vt:lpstr>Cont’d</vt:lpstr>
      <vt:lpstr>In what ways has the Canadian Charter of Rights and Freedoms affected conditions in  the workplace?</vt:lpstr>
      <vt:lpstr>What is the relationship between the Rights guaranteed in the Canadian Charter of Rights and Freedoms and the responsibilities of Canadian Citizens?</vt:lpstr>
      <vt:lpstr>In what ways has the Canadian Charter of Rights and Freedoms fostered recognition of Collective Rights in Canada?</vt:lpstr>
      <vt:lpstr>In what ways does the Canadian Charter of Rights and Freedoms meet the needs of Francophones in minority settings?</vt:lpstr>
      <vt:lpstr>To what extent does the Canadian Charter of Rights and Freedoms meet the needs of Francophones in Quebec?</vt:lpstr>
      <vt:lpstr>To what extent should federal and provincial governments support and promote the language rights of minorities in Canada?</vt:lpstr>
      <vt:lpstr>How does the Indian Act recognize the status and identity of Aboriginal people?</vt:lpstr>
      <vt:lpstr>How does legislation, such as Treaty 6, Treaty 7, and Treaty 8, recognize the status and identity of Aboriginal peoples?</vt:lpstr>
      <vt:lpstr>Cont’d…</vt:lpstr>
      <vt:lpstr>How do governments recognize Metis cultures and rights through legislation?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Grade 9 Social Studies</dc:title>
  <dc:creator>Windows User</dc:creator>
  <cp:lastModifiedBy>Windows User</cp:lastModifiedBy>
  <cp:revision>8</cp:revision>
  <cp:lastPrinted>2015-06-10T15:33:15Z</cp:lastPrinted>
  <dcterms:created xsi:type="dcterms:W3CDTF">2015-06-08T14:37:38Z</dcterms:created>
  <dcterms:modified xsi:type="dcterms:W3CDTF">2015-06-10T15:38:22Z</dcterms:modified>
</cp:coreProperties>
</file>